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358" r:id="rId2"/>
    <p:sldId id="379" r:id="rId3"/>
    <p:sldId id="361" r:id="rId4"/>
    <p:sldId id="362" r:id="rId5"/>
    <p:sldId id="365" r:id="rId6"/>
    <p:sldId id="380" r:id="rId7"/>
    <p:sldId id="381" r:id="rId8"/>
    <p:sldId id="333" r:id="rId9"/>
    <p:sldId id="369" r:id="rId10"/>
    <p:sldId id="370" r:id="rId11"/>
    <p:sldId id="372" r:id="rId12"/>
    <p:sldId id="376" r:id="rId13"/>
    <p:sldId id="334" r:id="rId14"/>
    <p:sldId id="377" r:id="rId15"/>
    <p:sldId id="374" r:id="rId16"/>
    <p:sldId id="328" r:id="rId17"/>
    <p:sldId id="375"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1" autoAdjust="0"/>
    <p:restoredTop sz="81259" autoAdjust="0"/>
  </p:normalViewPr>
  <p:slideViewPr>
    <p:cSldViewPr>
      <p:cViewPr varScale="1">
        <p:scale>
          <a:sx n="129" d="100"/>
          <a:sy n="129" d="100"/>
        </p:scale>
        <p:origin x="1734" y="12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F52368-D78A-427D-8798-90C34C9D6343}" type="datetimeFigureOut">
              <a:rPr lang="zh-CN" altLang="en-US" smtClean="0"/>
              <a:t>2016/11/5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C2D01C-2374-4A05-BBAE-870325AE4974}" type="slidenum">
              <a:rPr lang="zh-CN" altLang="en-US" smtClean="0"/>
              <a:t>‹#›</a:t>
            </a:fld>
            <a:endParaRPr lang="zh-CN" altLang="en-US"/>
          </a:p>
        </p:txBody>
      </p:sp>
    </p:spTree>
    <p:extLst>
      <p:ext uri="{BB962C8B-B14F-4D97-AF65-F5344CB8AC3E}">
        <p14:creationId xmlns:p14="http://schemas.microsoft.com/office/powerpoint/2010/main" val="29585915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22070-BA41-4588-B446-8FA72EFB15DC}" type="datetimeFigureOut">
              <a:rPr lang="zh-CN" altLang="en-US" smtClean="0"/>
              <a:t>2016/11/5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84BB04-03A2-4706-942C-F2A1B56565B3}" type="slidenum">
              <a:rPr lang="zh-CN" altLang="en-US" smtClean="0"/>
              <a:t>‹#›</a:t>
            </a:fld>
            <a:endParaRPr lang="zh-CN" altLang="en-US"/>
          </a:p>
        </p:txBody>
      </p:sp>
    </p:spTree>
    <p:extLst>
      <p:ext uri="{BB962C8B-B14F-4D97-AF65-F5344CB8AC3E}">
        <p14:creationId xmlns:p14="http://schemas.microsoft.com/office/powerpoint/2010/main" val="2530008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a:t>
            </a:fld>
            <a:endParaRPr lang="zh-CN" altLang="en-US"/>
          </a:p>
        </p:txBody>
      </p:sp>
    </p:spTree>
    <p:extLst>
      <p:ext uri="{BB962C8B-B14F-4D97-AF65-F5344CB8AC3E}">
        <p14:creationId xmlns:p14="http://schemas.microsoft.com/office/powerpoint/2010/main" val="18925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show the statistics of mined cycles with different k (the number of nearest neighbors) and n (the length of cycle).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k</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increases,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he amount of mined cycles increases because larger k results in more linked nodes,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while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he true positives rate drops due to the noise introduced by nearest neighbor matching.</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also</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evaluate different features for constructing the graph and obtain similar classification performance.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results show that cycle consistency works well on different hand-crafted features.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10</a:t>
            </a:fld>
            <a:endParaRPr lang="zh-CN" altLang="en-US"/>
          </a:p>
        </p:txBody>
      </p:sp>
    </p:spTree>
    <p:extLst>
      <p:ext uri="{BB962C8B-B14F-4D97-AF65-F5344CB8AC3E}">
        <p14:creationId xmlns:p14="http://schemas.microsoft.com/office/powerpoint/2010/main" val="200427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 validate the effectiveness of the proposed unsupervised constraint mining algorithm in two settings.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 unsupervised feature learning, our goal is learning visual representations from a large-scale unlabeled image collection and employing the learned representations for specific recognition tasks with full labels. For semi-supervised learning, our goal is adapting visual representations from the supervised pre-trained model to specific recognition tasks with partial annotations. </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b="1" kern="1200" dirty="0" smtClean="0">
                <a:solidFill>
                  <a:schemeClr val="tx1"/>
                </a:solidFill>
                <a:effectLst/>
                <a:latin typeface="+mn-lt"/>
                <a:ea typeface="+mn-ea"/>
                <a:cs typeface="+mn-cs"/>
              </a:rPr>
              <a:t>Unsupervised</a:t>
            </a:r>
            <a:r>
              <a:rPr lang="zh-CN" altLang="en-US" sz="1200" b="1"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constraint</a:t>
            </a:r>
            <a:r>
              <a:rPr lang="zh-CN" altLang="en-US" sz="1200" b="1" kern="1200" baseline="0" dirty="0" smtClean="0">
                <a:solidFill>
                  <a:schemeClr val="tx1"/>
                </a:solidFill>
                <a:effectLst/>
                <a:latin typeface="+mn-lt"/>
                <a:ea typeface="+mn-ea"/>
                <a:cs typeface="+mn-cs"/>
              </a:rPr>
              <a:t> </a:t>
            </a:r>
            <a:r>
              <a:rPr lang="en-US" altLang="zh-CN" sz="1200" b="1" kern="1200" baseline="0" dirty="0" smtClean="0">
                <a:solidFill>
                  <a:schemeClr val="tx1"/>
                </a:solidFill>
                <a:effectLst/>
                <a:latin typeface="+mn-lt"/>
                <a:ea typeface="+mn-ea"/>
                <a:cs typeface="+mn-cs"/>
              </a:rPr>
              <a:t>mining</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negative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pairs.</a:t>
            </a:r>
            <a:endParaRPr lang="zh-CN" alt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b="1" kern="1200" baseline="0" dirty="0" smtClean="0">
                <a:solidFill>
                  <a:schemeClr val="tx1"/>
                </a:solidFill>
                <a:effectLst/>
                <a:latin typeface="+mn-lt"/>
                <a:ea typeface="+mn-ea"/>
                <a:cs typeface="+mn-cs"/>
              </a:rPr>
              <a:t>Unsupervised</a:t>
            </a:r>
            <a:r>
              <a:rPr lang="zh-CN" altLang="en-US" sz="1200" b="1" kern="1200" baseline="0" dirty="0" smtClean="0">
                <a:solidFill>
                  <a:schemeClr val="tx1"/>
                </a:solidFill>
                <a:effectLst/>
                <a:latin typeface="+mn-lt"/>
                <a:ea typeface="+mn-ea"/>
                <a:cs typeface="+mn-cs"/>
              </a:rPr>
              <a:t> </a:t>
            </a:r>
            <a:r>
              <a:rPr lang="en-US" altLang="zh-CN" sz="1200" b="1" kern="1200" baseline="0" dirty="0" smtClean="0">
                <a:solidFill>
                  <a:schemeClr val="tx1"/>
                </a:solidFill>
                <a:effectLst/>
                <a:latin typeface="+mn-lt"/>
                <a:ea typeface="+mn-ea"/>
                <a:cs typeface="+mn-cs"/>
              </a:rPr>
              <a:t>pre-training/adaptation</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mined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pairs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train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Siamese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network.</a:t>
            </a:r>
            <a:endParaRPr lang="zh-CN" alt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b="1" kern="1200" baseline="0" dirty="0" smtClean="0">
                <a:solidFill>
                  <a:schemeClr val="tx1"/>
                </a:solidFill>
                <a:effectLst/>
                <a:latin typeface="+mn-lt"/>
                <a:ea typeface="+mn-ea"/>
                <a:cs typeface="+mn-cs"/>
              </a:rPr>
              <a:t>Supervised</a:t>
            </a:r>
            <a:r>
              <a:rPr lang="zh-CN" altLang="en-US" sz="1200" b="1" kern="1200" baseline="0" dirty="0" smtClean="0">
                <a:solidFill>
                  <a:schemeClr val="tx1"/>
                </a:solidFill>
                <a:effectLst/>
                <a:latin typeface="+mn-lt"/>
                <a:ea typeface="+mn-ea"/>
                <a:cs typeface="+mn-cs"/>
              </a:rPr>
              <a:t> </a:t>
            </a:r>
            <a:r>
              <a:rPr lang="en-US" altLang="zh-CN" sz="1200" b="1" kern="1200" baseline="0" dirty="0" smtClean="0">
                <a:solidFill>
                  <a:schemeClr val="tx1"/>
                </a:solidFill>
                <a:effectLst/>
                <a:latin typeface="+mn-lt"/>
                <a:ea typeface="+mn-ea"/>
                <a:cs typeface="+mn-cs"/>
              </a:rPr>
              <a:t>adaptation</a:t>
            </a:r>
            <a:r>
              <a:rPr lang="en-US" altLang="zh-CN" sz="1200" kern="1200" baseline="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full/partial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labeled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fine-tune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base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network.</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11</a:t>
            </a:fld>
            <a:endParaRPr lang="zh-CN" altLang="en-US"/>
          </a:p>
        </p:txBody>
      </p:sp>
    </p:spTree>
    <p:extLst>
      <p:ext uri="{BB962C8B-B14F-4D97-AF65-F5344CB8AC3E}">
        <p14:creationId xmlns:p14="http://schemas.microsoft.com/office/powerpoint/2010/main" val="478488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In the setting of unsupervised feature learning,</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use the proposed unsupervised constraint mining algorithm to mine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positive and negative pairs from the </a:t>
            </a:r>
            <a:r>
              <a:rPr lang="en-US" altLang="zh-CN" sz="1200" kern="1200" dirty="0" err="1" smtClean="0">
                <a:solidFill>
                  <a:schemeClr val="tx1"/>
                </a:solidFill>
                <a:effectLst/>
                <a:latin typeface="+mn-lt"/>
                <a:ea typeface="+mn-ea"/>
                <a:cs typeface="+mn-cs"/>
              </a:rPr>
              <a:t>ImageNet</a:t>
            </a:r>
            <a:r>
              <a:rPr lang="en-US" altLang="zh-CN" sz="1200" kern="1200" dirty="0" smtClean="0">
                <a:solidFill>
                  <a:schemeClr val="tx1"/>
                </a:solidFill>
                <a:effectLst/>
                <a:latin typeface="+mn-lt"/>
                <a:ea typeface="+mn-ea"/>
                <a:cs typeface="+mn-cs"/>
              </a:rPr>
              <a:t> 2012 dataset without any labels. We use Fisher Vectors based on dense SIFT as feature descriptors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construct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graph.</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total, our method mines around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 million positive pairs and around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13 million negative pairs. </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show</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sampled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cycle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detection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results.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Cycle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consistency</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helps mine positive image pairs with large appearance variations,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dogs/birds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under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different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mugs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under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different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shapes,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trains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under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different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viewpoints.</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12</a:t>
            </a:fld>
            <a:endParaRPr lang="zh-CN" altLang="en-US"/>
          </a:p>
        </p:txBody>
      </p:sp>
    </p:spTree>
    <p:extLst>
      <p:ext uri="{BB962C8B-B14F-4D97-AF65-F5344CB8AC3E}">
        <p14:creationId xmlns:p14="http://schemas.microsoft.com/office/powerpoint/2010/main" val="2073785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show examples of nearest neighbor search results using different feature representations. For each query, the three rows show the top 8 nearest neighbors obtained by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with random parameters,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trained with full supervision, and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trained using our unsupervised method, respectively. FC7 features are used to compute Euclidean distance for all the three methods. Our unsupervised method obtains similar retrieval results with the supervised pre-trained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for different types of visual categories</a:t>
            </a:r>
            <a:r>
              <a:rPr lang="en-US" altLang="zh-CN" sz="1200" kern="1200" baseline="0" dirty="0" smtClean="0">
                <a:solidFill>
                  <a:schemeClr val="tx1"/>
                </a:solidFill>
                <a:effectLst/>
                <a:latin typeface="+mn-lt"/>
                <a:ea typeface="+mn-ea"/>
                <a:cs typeface="+mn-cs"/>
              </a:rPr>
              <a:t>.</a:t>
            </a:r>
            <a:endParaRPr lang="zh-CN" alt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13</a:t>
            </a:fld>
            <a:endParaRPr lang="zh-CN" altLang="en-US"/>
          </a:p>
        </p:txBody>
      </p:sp>
    </p:spTree>
    <p:extLst>
      <p:ext uri="{BB962C8B-B14F-4D97-AF65-F5344CB8AC3E}">
        <p14:creationId xmlns:p14="http://schemas.microsoft.com/office/powerpoint/2010/main" val="652996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show examples of nearest neighbor search results using different feature representations. For each query, the three rows show the top 8 nearest neighbors obtained by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with random parameters,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trained with full supervision, and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trained using our unsupervised method, respectively. FC7 features are used to compute Euclidean distance for all the three methods. Our unsupervised method obtains similar retrieval results with the supervised pre-trained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for different types of visual categories</a:t>
            </a:r>
            <a:r>
              <a:rPr lang="en-US" altLang="zh-CN" sz="1200" kern="1200" baseline="0" dirty="0" smtClean="0">
                <a:solidFill>
                  <a:schemeClr val="tx1"/>
                </a:solidFill>
                <a:effectLst/>
                <a:latin typeface="+mn-lt"/>
                <a:ea typeface="+mn-ea"/>
                <a:cs typeface="+mn-cs"/>
              </a:rPr>
              <a:t>.</a:t>
            </a:r>
            <a:endParaRPr lang="zh-CN" altLang="en-US" sz="1200" kern="1200" baseline="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14</a:t>
            </a:fld>
            <a:endParaRPr lang="zh-CN" altLang="en-US"/>
          </a:p>
        </p:txBody>
      </p:sp>
    </p:spTree>
    <p:extLst>
      <p:ext uri="{BB962C8B-B14F-4D97-AF65-F5344CB8AC3E}">
        <p14:creationId xmlns:p14="http://schemas.microsoft.com/office/powerpoint/2010/main" val="209419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 compare the proposed unsupervised feature learning method with several state-of-the-art approaches for image classification on VOC 2007. All the results are obtained by fine-tuning using the VOC 2007 training data.</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achieve competitive performance with the state-of-the-art unsupervised approaches.</a:t>
            </a:r>
            <a:endParaRPr lang="zh-CN" altLang="en-US" sz="1200" kern="1200" dirty="0" smtClean="0">
              <a:solidFill>
                <a:schemeClr val="tx1"/>
              </a:solidFill>
              <a:effectLst/>
              <a:latin typeface="+mn-lt"/>
              <a:ea typeface="+mn-ea"/>
              <a:cs typeface="+mn-cs"/>
            </a:endParaRPr>
          </a:p>
          <a:p>
            <a:pPr marL="171450" indent="-171450">
              <a:buFontTx/>
              <a:buChar char="-"/>
            </a:pPr>
            <a:r>
              <a:rPr lang="en-US" altLang="zh-CN" sz="1200" kern="1200" dirty="0" smtClean="0">
                <a:solidFill>
                  <a:schemeClr val="tx1"/>
                </a:solidFill>
                <a:effectLst/>
                <a:latin typeface="+mn-lt"/>
                <a:ea typeface="+mn-ea"/>
                <a:cs typeface="+mn-cs"/>
              </a:rPr>
              <a:t>We compare the classification performance using SIFT+FV and our learned features. Our learned features significantly outperform SIFT+FV by 10.5 points (56.5% vs. 46.0%). The results show that we do not train the network to replicate hand-crafted features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although</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use hand-crafted features to construct the graph.</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15</a:t>
            </a:fld>
            <a:endParaRPr lang="zh-CN" altLang="en-US"/>
          </a:p>
        </p:txBody>
      </p:sp>
    </p:spTree>
    <p:extLst>
      <p:ext uri="{BB962C8B-B14F-4D97-AF65-F5344CB8AC3E}">
        <p14:creationId xmlns:p14="http://schemas.microsoft.com/office/powerpoint/2010/main" val="744846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In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setting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 semi-supervised learning,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use three datasets to evaluate the recognition performance: (1) CIFAR-10 for object recognition, (2) CUB- 200-2011 for fine-grained recognition and (3) MIT indoor-67 for scene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recognition. For the three datasets used, we randomly select several images per class on the training set as the partial annotated data. </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Compared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directly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fine-tuning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limited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labeled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e obtain</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boosted classification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performance using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our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mined constraints.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results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demonstrate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our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unsupervised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constraint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algorithm</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provides new useful constraints beyond annotations and helps better transfer the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pre-trained network for visual recognition.</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4-cycle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constraints,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obtain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pairs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high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true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rate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three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datasets.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results demonstrate that our method can generate accurate image pairs despite small inter-class differences among visual categories.</a:t>
            </a:r>
            <a:endParaRPr lang="en-US" altLang="zh-CN"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16</a:t>
            </a:fld>
            <a:endParaRPr lang="zh-CN" altLang="en-US"/>
          </a:p>
        </p:txBody>
      </p:sp>
    </p:spTree>
    <p:extLst>
      <p:ext uri="{BB962C8B-B14F-4D97-AF65-F5344CB8AC3E}">
        <p14:creationId xmlns:p14="http://schemas.microsoft.com/office/powerpoint/2010/main" val="1017679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In this work, we propose to leverage graph-based analysis to mine constraints from an unlabeled image collection for visual representation learning. We use a cycle consistency criterion to mine positive image pairs and geodesic distance to mine hard negative samples. The proposed unsupervised constraint mining method is applied to both unsupervised feature learning and semi-supervised learning.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believe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that</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our method provides new insights into data mining, unsupervised feature learning, and semi-supervised learning, and has broad applications for large-scale recognition tasks.</a:t>
            </a: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17</a:t>
            </a:fld>
            <a:endParaRPr lang="zh-CN" altLang="en-US"/>
          </a:p>
        </p:txBody>
      </p:sp>
    </p:spTree>
    <p:extLst>
      <p:ext uri="{BB962C8B-B14F-4D97-AF65-F5344CB8AC3E}">
        <p14:creationId xmlns:p14="http://schemas.microsoft.com/office/powerpoint/2010/main" val="165356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Learning rich visual representations often requires massive amounts of human-labeled data.</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labeled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expensive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does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not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scale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up.</a:t>
            </a:r>
            <a:endParaRPr lang="zh-CN" alt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work,</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address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problem</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unsupervised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visual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representation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learning.</a:t>
            </a:r>
            <a:r>
              <a:rPr lang="zh-CN" altLang="en-US" sz="1200" kern="1200" baseline="0" dirty="0" smtClean="0">
                <a:solidFill>
                  <a:schemeClr val="tx1"/>
                </a:solidFill>
                <a:effectLst/>
                <a:latin typeface="+mn-lt"/>
                <a:ea typeface="+mn-ea"/>
                <a:cs typeface="+mn-cs"/>
              </a:rPr>
              <a:t> </a:t>
            </a:r>
            <a:r>
              <a:rPr lang="en-US" altLang="zh-CN" sz="1200" dirty="0" smtClean="0"/>
              <a:t>Given only </a:t>
            </a:r>
            <a:r>
              <a:rPr lang="en-US" altLang="zh-CN" sz="1200" b="0" i="0" dirty="0" smtClean="0"/>
              <a:t>a large, unlabeled </a:t>
            </a:r>
            <a:r>
              <a:rPr lang="en-US" altLang="zh-CN" sz="1200" dirty="0" smtClean="0"/>
              <a:t>image collection, we aim to learn rich visual representations for</a:t>
            </a:r>
            <a:r>
              <a:rPr lang="zh-CN" altLang="en-US" sz="1200" dirty="0" smtClean="0"/>
              <a:t> </a:t>
            </a:r>
            <a:r>
              <a:rPr lang="en-US" altLang="zh-CN" sz="1200" dirty="0" smtClean="0"/>
              <a:t>visual</a:t>
            </a:r>
            <a:r>
              <a:rPr lang="zh-CN" altLang="en-US" sz="1200" dirty="0" smtClean="0"/>
              <a:t> </a:t>
            </a:r>
            <a:r>
              <a:rPr lang="en-US" altLang="zh-CN" sz="1200" dirty="0" smtClean="0"/>
              <a:t>recognition.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2</a:t>
            </a:fld>
            <a:endParaRPr lang="zh-CN" altLang="en-US"/>
          </a:p>
        </p:txBody>
      </p:sp>
    </p:spTree>
    <p:extLst>
      <p:ext uri="{BB962C8B-B14F-4D97-AF65-F5344CB8AC3E}">
        <p14:creationId xmlns:p14="http://schemas.microsoft.com/office/powerpoint/2010/main" val="211792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Recently,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various types of supervisory signals are exploited to learn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visual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representations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as the substitutes for class labels. </a:t>
            </a:r>
            <a:endParaRPr lang="zh-CN" altLang="en-US" sz="1200" kern="1200" dirty="0" smtClean="0">
              <a:solidFill>
                <a:schemeClr val="tx1"/>
              </a:solidFill>
              <a:effectLst/>
              <a:latin typeface="+mn-lt"/>
              <a:ea typeface="+mn-ea"/>
              <a:cs typeface="+mn-cs"/>
            </a:endParaRPr>
          </a:p>
          <a:p>
            <a:pPr marL="171450" marR="0" lvl="2"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i="0" kern="1200" dirty="0" smtClean="0">
                <a:solidFill>
                  <a:schemeClr val="tx1"/>
                </a:solidFill>
                <a:effectLst/>
                <a:latin typeface="+mn-lt"/>
                <a:ea typeface="+mn-ea"/>
                <a:cs typeface="+mn-cs"/>
              </a:rPr>
              <a:t>context </a:t>
            </a:r>
            <a:r>
              <a:rPr lang="en-US" altLang="zh-CN" sz="2000" i="0" dirty="0" smtClean="0">
                <a:latin typeface="Calibri Light" charset="0"/>
                <a:ea typeface="Calibri Light" charset="0"/>
                <a:cs typeface="Calibri Light" charset="0"/>
              </a:rPr>
              <a:t>[</a:t>
            </a:r>
            <a:r>
              <a:rPr lang="en-US" altLang="zh-CN" sz="2000" i="0" dirty="0" err="1" smtClean="0">
                <a:latin typeface="Calibri Light" charset="0"/>
                <a:ea typeface="Calibri Light" charset="0"/>
                <a:cs typeface="Calibri Light" charset="0"/>
              </a:rPr>
              <a:t>Doersch</a:t>
            </a:r>
            <a:r>
              <a:rPr lang="en-US" altLang="zh-CN" sz="2000" i="0" dirty="0" smtClean="0">
                <a:latin typeface="Calibri Light" charset="0"/>
                <a:ea typeface="Calibri Light" charset="0"/>
                <a:cs typeface="Calibri Light" charset="0"/>
              </a:rPr>
              <a:t> et</a:t>
            </a:r>
            <a:r>
              <a:rPr lang="zh-CN" altLang="en-US" sz="2000" i="0" dirty="0" smtClean="0">
                <a:latin typeface="Calibri Light" charset="0"/>
                <a:ea typeface="Calibri Light" charset="0"/>
                <a:cs typeface="Calibri Light" charset="0"/>
              </a:rPr>
              <a:t> </a:t>
            </a:r>
            <a:r>
              <a:rPr lang="en-US" altLang="zh-CN" sz="2000" i="0" dirty="0" smtClean="0">
                <a:latin typeface="Calibri Light" charset="0"/>
                <a:ea typeface="Calibri Light" charset="0"/>
                <a:cs typeface="Calibri Light" charset="0"/>
              </a:rPr>
              <a:t>al.</a:t>
            </a:r>
            <a:r>
              <a:rPr lang="zh-CN" altLang="en-US" sz="2000" i="0" dirty="0" smtClean="0">
                <a:latin typeface="Calibri Light" charset="0"/>
                <a:ea typeface="Calibri Light" charset="0"/>
                <a:cs typeface="Calibri Light" charset="0"/>
              </a:rPr>
              <a:t> </a:t>
            </a:r>
            <a:r>
              <a:rPr lang="en-US" altLang="zh-CN" sz="2000" i="0" dirty="0" smtClean="0">
                <a:latin typeface="Calibri Light" charset="0"/>
                <a:ea typeface="Calibri Light" charset="0"/>
                <a:cs typeface="Calibri Light" charset="0"/>
              </a:rPr>
              <a:t>ICCV’15]</a:t>
            </a:r>
            <a:r>
              <a:rPr lang="zh-CN" altLang="en-US" sz="2000" i="0" baseline="0" dirty="0" smtClean="0">
                <a:latin typeface="Calibri Light" charset="0"/>
                <a:ea typeface="Calibri Light" charset="0"/>
                <a:cs typeface="Calibri Light" charset="0"/>
              </a:rPr>
              <a:t> </a:t>
            </a:r>
            <a:r>
              <a:rPr lang="en-US" altLang="zh-CN" sz="1200" i="0" kern="1200" dirty="0" smtClean="0">
                <a:solidFill>
                  <a:schemeClr val="tx1"/>
                </a:solidFill>
                <a:effectLst/>
                <a:latin typeface="+mn-lt"/>
                <a:ea typeface="+mn-ea"/>
                <a:cs typeface="+mn-cs"/>
              </a:rPr>
              <a:t>and tracking </a:t>
            </a:r>
            <a:r>
              <a:rPr lang="en-US" altLang="zh-CN" sz="1200" i="0" dirty="0" smtClean="0">
                <a:latin typeface="Calibri Light" charset="0"/>
                <a:ea typeface="Calibri Light" charset="0"/>
                <a:cs typeface="Calibri Light" charset="0"/>
              </a:rPr>
              <a:t>[Wang</a:t>
            </a:r>
            <a:r>
              <a:rPr lang="zh-CN" altLang="en-US" sz="1200" i="0" dirty="0" smtClean="0">
                <a:latin typeface="Calibri Light" charset="0"/>
                <a:ea typeface="Calibri Light" charset="0"/>
                <a:cs typeface="Calibri Light" charset="0"/>
              </a:rPr>
              <a:t> </a:t>
            </a:r>
            <a:r>
              <a:rPr lang="en-US" altLang="zh-CN" sz="1200" i="0" dirty="0" smtClean="0">
                <a:latin typeface="Calibri Light" charset="0"/>
                <a:ea typeface="Calibri Light" charset="0"/>
                <a:cs typeface="Calibri Light" charset="0"/>
              </a:rPr>
              <a:t>and</a:t>
            </a:r>
            <a:r>
              <a:rPr lang="zh-CN" altLang="en-US" sz="1200" i="0" dirty="0" smtClean="0">
                <a:latin typeface="Calibri Light" charset="0"/>
                <a:ea typeface="Calibri Light" charset="0"/>
                <a:cs typeface="Calibri Light" charset="0"/>
              </a:rPr>
              <a:t> </a:t>
            </a:r>
            <a:r>
              <a:rPr lang="en-US" altLang="zh-CN" sz="1200" i="0" dirty="0" smtClean="0">
                <a:latin typeface="Calibri Light" charset="0"/>
                <a:ea typeface="Calibri Light" charset="0"/>
                <a:cs typeface="Calibri Light" charset="0"/>
              </a:rPr>
              <a:t>Gupta</a:t>
            </a:r>
            <a:r>
              <a:rPr lang="zh-CN" altLang="en-US" sz="1200" i="0" dirty="0" smtClean="0">
                <a:latin typeface="Calibri Light" charset="0"/>
                <a:ea typeface="Calibri Light" charset="0"/>
                <a:cs typeface="Calibri Light" charset="0"/>
              </a:rPr>
              <a:t> </a:t>
            </a:r>
            <a:r>
              <a:rPr lang="en-US" altLang="zh-CN" sz="1200" i="0" dirty="0" smtClean="0">
                <a:latin typeface="Calibri Light" charset="0"/>
                <a:ea typeface="Calibri Light" charset="0"/>
                <a:cs typeface="Calibri Light" charset="0"/>
              </a:rPr>
              <a:t>ICCV’15]</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also</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aim</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to</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learn</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visual</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representations</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from</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a</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totally</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unlabeled</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image</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or</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video</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collection</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in</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the</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unsupervised</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fashion.</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However,</a:t>
            </a:r>
            <a:r>
              <a:rPr lang="zh-CN" altLang="en-US" sz="1200" i="0" baseline="0" dirty="0" smtClean="0">
                <a:latin typeface="Calibri Light" charset="0"/>
                <a:ea typeface="Calibri Light" charset="0"/>
                <a:cs typeface="Calibri Light" charset="0"/>
              </a:rPr>
              <a:t> </a:t>
            </a:r>
            <a:r>
              <a:rPr lang="en-US" altLang="zh-CN" sz="1200" i="0" baseline="0" dirty="0" smtClean="0">
                <a:latin typeface="Calibri Light" charset="0"/>
                <a:ea typeface="Calibri Light" charset="0"/>
                <a:cs typeface="Calibri Light" charset="0"/>
              </a:rPr>
              <a:t>they</a:t>
            </a:r>
            <a:r>
              <a:rPr lang="zh-CN" altLang="en-US" sz="1200" i="0" baseline="0" dirty="0" smtClean="0">
                <a:latin typeface="Calibri Light" charset="0"/>
                <a:ea typeface="Calibri Light" charset="0"/>
                <a:cs typeface="Calibri Light" charset="0"/>
              </a:rPr>
              <a:t> </a:t>
            </a:r>
            <a:r>
              <a:rPr lang="en-US" altLang="zh-CN" sz="1200" i="0" kern="1200" dirty="0" smtClean="0">
                <a:solidFill>
                  <a:schemeClr val="tx1"/>
                </a:solidFill>
                <a:effectLst/>
                <a:latin typeface="+mn-lt"/>
                <a:ea typeface="+mn-ea"/>
                <a:cs typeface="+mn-cs"/>
              </a:rPr>
              <a:t>consider </a:t>
            </a:r>
            <a:r>
              <a:rPr lang="en-US" altLang="zh-CN" sz="1200" kern="1200" dirty="0" smtClean="0">
                <a:solidFill>
                  <a:schemeClr val="tx1"/>
                </a:solidFill>
                <a:effectLst/>
                <a:latin typeface="+mn-lt"/>
                <a:ea typeface="+mn-ea"/>
                <a:cs typeface="+mn-cs"/>
              </a:rPr>
              <a:t>only instance-level data as the training samples are taken within the same image and video.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3</a:t>
            </a:fld>
            <a:endParaRPr lang="zh-CN" altLang="en-US"/>
          </a:p>
        </p:txBody>
      </p:sp>
    </p:spTree>
    <p:extLst>
      <p:ext uri="{BB962C8B-B14F-4D97-AF65-F5344CB8AC3E}">
        <p14:creationId xmlns:p14="http://schemas.microsoft.com/office/powerpoint/2010/main" val="214746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2"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In contrast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related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work, we aim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mine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category-level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training samples across different images. These category-level samples contain positive image pairs that are from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same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class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but may have large intra-class appearance variations,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negative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image pairs 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from</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different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classes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but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share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visual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similarities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extent.</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Such training</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samples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are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crucial for learning effective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visual representations.</a:t>
            </a: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4</a:t>
            </a:fld>
            <a:endParaRPr lang="zh-CN" altLang="en-US"/>
          </a:p>
        </p:txBody>
      </p:sp>
    </p:spTree>
    <p:extLst>
      <p:ext uri="{BB962C8B-B14F-4D97-AF65-F5344CB8AC3E}">
        <p14:creationId xmlns:p14="http://schemas.microsoft.com/office/powerpoint/2010/main" val="438792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kumimoji="1" lang="en-US" altLang="zh-CN" sz="1200" dirty="0" smtClean="0"/>
              <a:t>Using</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mined</a:t>
            </a:r>
            <a:r>
              <a:rPr kumimoji="1" lang="zh-CN" altLang="en-US" sz="1200" dirty="0" smtClean="0"/>
              <a:t> </a:t>
            </a:r>
            <a:r>
              <a:rPr kumimoji="1" lang="en-US" altLang="zh-CN" sz="1200" dirty="0" smtClean="0"/>
              <a:t>image</a:t>
            </a:r>
            <a:r>
              <a:rPr kumimoji="1" lang="zh-CN" altLang="en-US" sz="1200" baseline="0" dirty="0" smtClean="0"/>
              <a:t> </a:t>
            </a:r>
            <a:r>
              <a:rPr kumimoji="1" lang="en-US" altLang="zh-CN" sz="1200" dirty="0" smtClean="0"/>
              <a:t>pairs,</a:t>
            </a:r>
            <a:r>
              <a:rPr kumimoji="1" lang="zh-CN" altLang="en-US" sz="1200" dirty="0" smtClean="0"/>
              <a:t> </a:t>
            </a:r>
            <a:r>
              <a:rPr kumimoji="1" lang="en-US" altLang="zh-CN" sz="1200" dirty="0" smtClean="0"/>
              <a:t>we</a:t>
            </a:r>
            <a:r>
              <a:rPr kumimoji="1" lang="zh-CN" altLang="en-US" sz="1200" dirty="0" smtClean="0"/>
              <a:t> </a:t>
            </a:r>
            <a:r>
              <a:rPr kumimoji="1" lang="en-US" altLang="zh-CN" sz="1200" dirty="0" smtClean="0"/>
              <a:t>learn</a:t>
            </a:r>
            <a:r>
              <a:rPr kumimoji="1" lang="zh-CN" altLang="en-US" sz="1200" dirty="0" smtClean="0"/>
              <a:t> </a:t>
            </a:r>
            <a:r>
              <a:rPr kumimoji="1" lang="en-US" altLang="zh-CN" sz="1200" dirty="0" smtClean="0"/>
              <a:t>visual</a:t>
            </a:r>
            <a:r>
              <a:rPr kumimoji="1" lang="zh-CN" altLang="en-US" sz="1200" dirty="0" smtClean="0"/>
              <a:t> </a:t>
            </a:r>
            <a:r>
              <a:rPr kumimoji="1" lang="en-US" altLang="zh-CN" sz="1200" dirty="0" smtClean="0"/>
              <a:t>representations</a:t>
            </a:r>
            <a:r>
              <a:rPr kumimoji="1" lang="zh-CN" altLang="en-US" sz="1200" dirty="0" smtClean="0"/>
              <a:t> </a:t>
            </a:r>
            <a:r>
              <a:rPr kumimoji="1" lang="en-US" altLang="zh-CN" sz="1200" dirty="0" smtClean="0"/>
              <a:t>for</a:t>
            </a:r>
            <a:r>
              <a:rPr kumimoji="1" lang="zh-CN" altLang="en-US" sz="1200" dirty="0" smtClean="0"/>
              <a:t> </a:t>
            </a:r>
            <a:r>
              <a:rPr kumimoji="1" lang="en-US" altLang="zh-CN" sz="1200" b="0" i="0" dirty="0" smtClean="0"/>
              <a:t>binary</a:t>
            </a:r>
            <a:r>
              <a:rPr kumimoji="1" lang="zh-CN" altLang="en-US" sz="1200" dirty="0" smtClean="0"/>
              <a:t> </a:t>
            </a:r>
            <a:r>
              <a:rPr kumimoji="1" lang="en-US" altLang="zh-CN" sz="1200" dirty="0" smtClean="0"/>
              <a:t>classification,</a:t>
            </a:r>
            <a:r>
              <a:rPr kumimoji="1" lang="zh-CN" altLang="en-US" sz="1200" baseline="0" dirty="0" smtClean="0"/>
              <a:t> </a:t>
            </a:r>
            <a:r>
              <a:rPr kumimoji="1" lang="en-US" altLang="zh-CN" sz="1200" baseline="0" dirty="0" smtClean="0"/>
              <a:t>i.e.,</a:t>
            </a:r>
            <a:r>
              <a:rPr kumimoji="1" lang="zh-CN" altLang="en-US" sz="1200" baseline="0" dirty="0" smtClean="0"/>
              <a:t> </a:t>
            </a:r>
            <a:r>
              <a:rPr kumimoji="1" lang="en-US" altLang="zh-CN" sz="1200" baseline="0" dirty="0" smtClean="0"/>
              <a:t>predicting</a:t>
            </a:r>
            <a:r>
              <a:rPr kumimoji="1" lang="zh-CN" altLang="en-US" sz="1200" baseline="0" dirty="0" smtClean="0"/>
              <a:t> </a:t>
            </a:r>
            <a:r>
              <a:rPr kumimoji="1" lang="en-US" altLang="zh-CN" sz="1200" baseline="0" dirty="0" smtClean="0"/>
              <a:t>whether</a:t>
            </a:r>
            <a:r>
              <a:rPr kumimoji="1" lang="zh-CN" altLang="en-US" sz="1200" baseline="0" dirty="0" smtClean="0"/>
              <a:t> </a:t>
            </a:r>
            <a:r>
              <a:rPr kumimoji="1" lang="en-US" altLang="zh-CN" sz="1200" baseline="0" dirty="0" smtClean="0"/>
              <a:t>two</a:t>
            </a:r>
            <a:r>
              <a:rPr kumimoji="1" lang="zh-CN" altLang="en-US" sz="1200" baseline="0" dirty="0" smtClean="0"/>
              <a:t> </a:t>
            </a:r>
            <a:r>
              <a:rPr kumimoji="1" lang="en-US" altLang="zh-CN" sz="1200" baseline="0" dirty="0" smtClean="0"/>
              <a:t>images</a:t>
            </a:r>
            <a:r>
              <a:rPr kumimoji="1" lang="zh-CN" altLang="en-US" sz="1200" baseline="0" dirty="0" smtClean="0"/>
              <a:t> </a:t>
            </a:r>
            <a:r>
              <a:rPr kumimoji="1" lang="en-US" altLang="zh-CN" sz="1200" baseline="0" dirty="0" smtClean="0"/>
              <a:t>belong</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the</a:t>
            </a:r>
            <a:r>
              <a:rPr kumimoji="1" lang="zh-CN" altLang="en-US" sz="1200" baseline="0" dirty="0" smtClean="0"/>
              <a:t> </a:t>
            </a:r>
            <a:r>
              <a:rPr kumimoji="1" lang="en-US" altLang="zh-CN" sz="1200" baseline="0" dirty="0" smtClean="0"/>
              <a:t>same</a:t>
            </a:r>
            <a:r>
              <a:rPr kumimoji="1" lang="zh-CN" altLang="en-US" sz="1200" baseline="0" dirty="0" smtClean="0"/>
              <a:t> </a:t>
            </a:r>
            <a:r>
              <a:rPr kumimoji="1" lang="en-US" altLang="zh-CN" sz="1200" baseline="0" dirty="0" smtClean="0"/>
              <a:t>class.</a:t>
            </a:r>
            <a:r>
              <a:rPr kumimoji="1" lang="zh-CN" altLang="en-US" sz="1200" baseline="0" dirty="0" smtClean="0"/>
              <a:t> </a:t>
            </a:r>
            <a:r>
              <a:rPr kumimoji="1" lang="en-US" altLang="zh-CN" sz="1200" baseline="0" dirty="0" smtClean="0"/>
              <a:t>Although</a:t>
            </a:r>
            <a:r>
              <a:rPr kumimoji="1" lang="zh-CN" altLang="en-US" sz="1200" baseline="0" dirty="0" smtClean="0"/>
              <a:t> </a:t>
            </a:r>
            <a:r>
              <a:rPr kumimoji="1" lang="en-US" altLang="zh-CN" sz="1200" baseline="0" dirty="0" smtClean="0"/>
              <a:t>semantic</a:t>
            </a:r>
            <a:r>
              <a:rPr kumimoji="1" lang="zh-CN" altLang="en-US" sz="1200" baseline="0" dirty="0" smtClean="0"/>
              <a:t> </a:t>
            </a:r>
            <a:r>
              <a:rPr kumimoji="1" lang="en-US" altLang="zh-CN" sz="1200" baseline="0" dirty="0" smtClean="0"/>
              <a:t>labels</a:t>
            </a:r>
            <a:r>
              <a:rPr kumimoji="1" lang="zh-CN" altLang="en-US" sz="1200" baseline="0" dirty="0" smtClean="0"/>
              <a:t> </a:t>
            </a:r>
            <a:r>
              <a:rPr kumimoji="1" lang="en-US" altLang="zh-CN" sz="1200" baseline="0" dirty="0" smtClean="0"/>
              <a:t>of</a:t>
            </a:r>
            <a:r>
              <a:rPr kumimoji="1" lang="zh-CN" altLang="en-US" sz="1200" baseline="0" dirty="0" smtClean="0"/>
              <a:t> </a:t>
            </a:r>
            <a:r>
              <a:rPr kumimoji="1" lang="en-US" altLang="zh-CN" sz="1200" baseline="0" dirty="0" smtClean="0"/>
              <a:t>images</a:t>
            </a:r>
            <a:r>
              <a:rPr kumimoji="1" lang="zh-CN" altLang="en-US" sz="1200" baseline="0" dirty="0" smtClean="0"/>
              <a:t> </a:t>
            </a:r>
            <a:r>
              <a:rPr kumimoji="1" lang="en-US" altLang="zh-CN" sz="1200" baseline="0" dirty="0" smtClean="0"/>
              <a:t>are</a:t>
            </a:r>
            <a:r>
              <a:rPr kumimoji="1" lang="zh-CN" altLang="en-US" sz="1200" baseline="0" dirty="0" smtClean="0"/>
              <a:t> </a:t>
            </a:r>
            <a:r>
              <a:rPr kumimoji="1" lang="en-US" altLang="zh-CN" sz="1200" baseline="0" dirty="0" smtClean="0"/>
              <a:t>not</a:t>
            </a:r>
            <a:r>
              <a:rPr kumimoji="1" lang="zh-CN" altLang="en-US" sz="1200" baseline="0" dirty="0" smtClean="0"/>
              <a:t> </a:t>
            </a:r>
            <a:r>
              <a:rPr kumimoji="1" lang="en-US" altLang="zh-CN" sz="1200" baseline="0" dirty="0" smtClean="0"/>
              <a:t>available,</a:t>
            </a:r>
            <a:r>
              <a:rPr kumimoji="1" lang="zh-CN" altLang="en-US" sz="1200" baseline="0" dirty="0" smtClean="0"/>
              <a:t> </a:t>
            </a:r>
            <a:r>
              <a:rPr kumimoji="1" lang="en-US" altLang="zh-CN" sz="1200" baseline="0" dirty="0" smtClean="0"/>
              <a:t>we</a:t>
            </a:r>
            <a:r>
              <a:rPr kumimoji="1" lang="zh-CN" altLang="en-US" sz="1200" baseline="0" dirty="0" smtClean="0"/>
              <a:t> </a:t>
            </a:r>
            <a:r>
              <a:rPr kumimoji="1" lang="en-US" altLang="zh-CN" sz="1200" baseline="0" dirty="0" smtClean="0"/>
              <a:t>expect</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extract</a:t>
            </a:r>
            <a:r>
              <a:rPr kumimoji="1" lang="zh-CN" altLang="en-US" sz="1200" baseline="0" dirty="0" smtClean="0"/>
              <a:t> </a:t>
            </a:r>
            <a:r>
              <a:rPr kumimoji="1" lang="en-US" altLang="zh-CN" sz="1200" baseline="0" dirty="0" smtClean="0"/>
              <a:t>semantics</a:t>
            </a:r>
            <a:r>
              <a:rPr kumimoji="1" lang="zh-CN" altLang="en-US" sz="1200" baseline="0" dirty="0" smtClean="0"/>
              <a:t> </a:t>
            </a:r>
            <a:r>
              <a:rPr kumimoji="1" lang="en-US" altLang="zh-CN" sz="1200" baseline="0" dirty="0" smtClean="0"/>
              <a:t>by</a:t>
            </a:r>
            <a:r>
              <a:rPr kumimoji="1" lang="zh-CN" altLang="en-US" sz="1200" baseline="0" dirty="0" smtClean="0"/>
              <a:t> </a:t>
            </a:r>
            <a:r>
              <a:rPr kumimoji="1" lang="en-US" altLang="zh-CN" sz="1200" baseline="0" dirty="0" smtClean="0"/>
              <a:t>learning</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classify</a:t>
            </a:r>
            <a:r>
              <a:rPr kumimoji="1" lang="zh-CN" altLang="en-US" sz="1200" baseline="0" dirty="0" smtClean="0"/>
              <a:t> </a:t>
            </a:r>
            <a:r>
              <a:rPr kumimoji="1" lang="en-US" altLang="zh-CN" sz="1200" baseline="0" dirty="0" smtClean="0"/>
              <a:t>image</a:t>
            </a:r>
            <a:r>
              <a:rPr kumimoji="1" lang="zh-CN" altLang="en-US" sz="1200" baseline="0" dirty="0" smtClean="0"/>
              <a:t> </a:t>
            </a:r>
            <a:r>
              <a:rPr kumimoji="1" lang="en-US" altLang="zh-CN" sz="1200" baseline="0" dirty="0" smtClean="0"/>
              <a:t>pairs.</a:t>
            </a:r>
            <a:r>
              <a:rPr kumimoji="1" lang="zh-CN" altLang="en-US" sz="1200"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kumimoji="1" lang="zh-CN" altLang="en-US" sz="1200" baseline="0" dirty="0" smtClean="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5</a:t>
            </a:fld>
            <a:endParaRPr lang="zh-CN" altLang="en-US"/>
          </a:p>
        </p:txBody>
      </p:sp>
    </p:spTree>
    <p:extLst>
      <p:ext uri="{BB962C8B-B14F-4D97-AF65-F5344CB8AC3E}">
        <p14:creationId xmlns:p14="http://schemas.microsoft.com/office/powerpoint/2010/main" val="97189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smtClean="0"/>
              <a:t>In</a:t>
            </a:r>
            <a:r>
              <a:rPr kumimoji="1" lang="zh-CN" altLang="en-US" dirty="0" smtClean="0"/>
              <a:t> </a:t>
            </a:r>
            <a:r>
              <a:rPr kumimoji="1" lang="en-US" altLang="zh-CN" dirty="0" smtClean="0"/>
              <a:t>this</a:t>
            </a:r>
            <a:r>
              <a:rPr kumimoji="1" lang="zh-CN" altLang="en-US" baseline="0" dirty="0" smtClean="0"/>
              <a:t> </a:t>
            </a:r>
            <a:r>
              <a:rPr kumimoji="1" lang="en-US" altLang="zh-CN" baseline="0" dirty="0" smtClean="0"/>
              <a:t>work,</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propose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graph-based</a:t>
            </a:r>
            <a:r>
              <a:rPr kumimoji="1" lang="zh-CN" altLang="en-US" baseline="0" dirty="0" smtClean="0"/>
              <a:t> </a:t>
            </a:r>
            <a:r>
              <a:rPr kumimoji="1" lang="en-US" altLang="zh-CN" baseline="0" dirty="0" smtClean="0"/>
              <a:t>unsupervised</a:t>
            </a:r>
            <a:r>
              <a:rPr kumimoji="1" lang="zh-CN" altLang="en-US" baseline="0" dirty="0" smtClean="0"/>
              <a:t> </a:t>
            </a:r>
            <a:r>
              <a:rPr kumimoji="1" lang="en-US" altLang="zh-CN" baseline="0" dirty="0" smtClean="0"/>
              <a:t>constraint</a:t>
            </a:r>
            <a:r>
              <a:rPr kumimoji="1" lang="zh-CN" altLang="en-US" baseline="0" dirty="0" smtClean="0"/>
              <a:t> </a:t>
            </a:r>
            <a:r>
              <a:rPr kumimoji="1" lang="en-US" altLang="zh-CN" baseline="0" dirty="0" smtClean="0"/>
              <a:t>mining</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mine</a:t>
            </a:r>
            <a:r>
              <a:rPr kumimoji="1" lang="zh-CN" altLang="en-US" baseline="0" dirty="0" smtClean="0"/>
              <a:t> </a:t>
            </a:r>
            <a:r>
              <a:rPr kumimoji="1" lang="en-US" altLang="zh-CN" baseline="0" dirty="0" smtClean="0"/>
              <a:t>positive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negative</a:t>
            </a:r>
            <a:r>
              <a:rPr kumimoji="1" lang="zh-CN" altLang="en-US" baseline="0" dirty="0" smtClean="0"/>
              <a:t> </a:t>
            </a:r>
            <a:r>
              <a:rPr kumimoji="1" lang="en-US" altLang="zh-CN" baseline="0" dirty="0" smtClean="0"/>
              <a:t>pairs.</a:t>
            </a:r>
            <a:endParaRPr kumimoji="1" lang="zh-CN" alt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 construct the k-nearest neighbor (k-NN) graph by representing each image as a node and each nearest-neighbor matching pair as an edge. </a:t>
            </a:r>
            <a:endParaRPr lang="zh-CN" alt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propose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cycle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consistency</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criterion for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By</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detecting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cycles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graph,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collect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all</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pairs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cycles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positive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samples.</a:t>
            </a:r>
            <a:endParaRPr lang="zh-CN" altLang="en-US" sz="1200" b="0" i="0" dirty="0" smtClean="0">
              <a:solidFill>
                <a:srgbClr val="FF0000"/>
              </a:solidFill>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dirty="0" smtClean="0">
                <a:solidFill>
                  <a:srgbClr val="FF0000"/>
                </a:solidFill>
              </a:rPr>
              <a:t>Compared</a:t>
            </a:r>
            <a:r>
              <a:rPr lang="zh-CN" altLang="en-US" sz="1200" b="0" i="0" dirty="0" smtClean="0">
                <a:solidFill>
                  <a:srgbClr val="FF0000"/>
                </a:solidFill>
              </a:rPr>
              <a:t> </a:t>
            </a:r>
            <a:r>
              <a:rPr lang="en-US" altLang="zh-CN" sz="1200" b="0" i="0" dirty="0" smtClean="0">
                <a:solidFill>
                  <a:srgbClr val="FF0000"/>
                </a:solidFill>
              </a:rPr>
              <a:t>to</a:t>
            </a:r>
            <a:r>
              <a:rPr lang="zh-CN" altLang="en-US" sz="1200" b="0" i="0" dirty="0" smtClean="0">
                <a:solidFill>
                  <a:srgbClr val="FF0000"/>
                </a:solidFill>
              </a:rPr>
              <a:t> </a:t>
            </a:r>
            <a:r>
              <a:rPr lang="en-US" altLang="zh-CN" sz="1200" b="0" i="0" dirty="0" smtClean="0">
                <a:solidFill>
                  <a:srgbClr val="FF0000"/>
                </a:solidFill>
              </a:rPr>
              <a:t>direct</a:t>
            </a:r>
            <a:r>
              <a:rPr lang="zh-CN" altLang="en-US" sz="1200" b="0" i="0" dirty="0" smtClean="0">
                <a:solidFill>
                  <a:srgbClr val="FF0000"/>
                </a:solidFill>
              </a:rPr>
              <a:t> </a:t>
            </a:r>
            <a:r>
              <a:rPr lang="en-US" altLang="zh-CN" sz="1200" b="0" i="0" dirty="0" smtClean="0">
                <a:solidFill>
                  <a:srgbClr val="FF0000"/>
                </a:solidFill>
              </a:rPr>
              <a:t>matching,</a:t>
            </a:r>
            <a:r>
              <a:rPr lang="zh-CN" altLang="en-US" sz="1200" b="0" i="0" dirty="0" smtClean="0">
                <a:solidFill>
                  <a:srgbClr val="FF0000"/>
                </a:solidFill>
              </a:rPr>
              <a:t> </a:t>
            </a:r>
            <a:r>
              <a:rPr lang="en-US" altLang="zh-CN" sz="1200" b="0" i="0" dirty="0" smtClean="0">
                <a:solidFill>
                  <a:srgbClr val="FF0000"/>
                </a:solidFill>
              </a:rPr>
              <a:t>cycle</a:t>
            </a:r>
            <a:r>
              <a:rPr lang="zh-CN" altLang="en-US" sz="1200" b="0" i="0" dirty="0" smtClean="0">
                <a:solidFill>
                  <a:srgbClr val="FF0000"/>
                </a:solidFill>
              </a:rPr>
              <a:t> </a:t>
            </a:r>
            <a:r>
              <a:rPr lang="en-US" altLang="zh-CN" sz="1200" b="0" i="0" dirty="0" smtClean="0">
                <a:solidFill>
                  <a:srgbClr val="FF0000"/>
                </a:solidFill>
              </a:rPr>
              <a:t>consistency</a:t>
            </a:r>
            <a:r>
              <a:rPr lang="zh-CN" altLang="en-US" sz="1200" b="0" i="0" dirty="0" smtClean="0">
                <a:solidFill>
                  <a:srgbClr val="FF0000"/>
                </a:solidFill>
              </a:rPr>
              <a:t> </a:t>
            </a:r>
            <a:r>
              <a:rPr lang="en-US" altLang="zh-CN" sz="1200" b="0" i="0" dirty="0" smtClean="0"/>
              <a:t>helps</a:t>
            </a:r>
            <a:r>
              <a:rPr lang="zh-CN" altLang="en-US" sz="1200" b="0" i="0" dirty="0" smtClean="0"/>
              <a:t> </a:t>
            </a:r>
            <a:r>
              <a:rPr lang="en-US" altLang="zh-CN" sz="1200" b="0" i="0" dirty="0" smtClean="0"/>
              <a:t>mine</a:t>
            </a:r>
            <a:r>
              <a:rPr lang="zh-CN" altLang="en-US" sz="1200" b="0" i="0" dirty="0" smtClean="0"/>
              <a:t> </a:t>
            </a:r>
            <a:r>
              <a:rPr lang="en-US" altLang="zh-CN" sz="1200" b="0" i="0" dirty="0" smtClean="0"/>
              <a:t>positive</a:t>
            </a:r>
            <a:r>
              <a:rPr lang="zh-CN" altLang="en-US" sz="1200" b="0" i="0" dirty="0" smtClean="0"/>
              <a:t> </a:t>
            </a:r>
            <a:r>
              <a:rPr lang="en-US" altLang="zh-CN" sz="1200" b="0" i="0" dirty="0" smtClean="0"/>
              <a:t>image pairs with large appearance variations.</a:t>
            </a:r>
            <a:endParaRPr lang="zh-CN" altLang="en-US" sz="1200" b="0" i="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zh-CN" altLang="en-US"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6</a:t>
            </a:fld>
            <a:endParaRPr lang="zh-CN" altLang="en-US"/>
          </a:p>
        </p:txBody>
      </p:sp>
    </p:spTree>
    <p:extLst>
      <p:ext uri="{BB962C8B-B14F-4D97-AF65-F5344CB8AC3E}">
        <p14:creationId xmlns:p14="http://schemas.microsoft.com/office/powerpoint/2010/main" val="124468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kern="1200" dirty="0" smtClean="0">
                <a:solidFill>
                  <a:schemeClr val="tx1"/>
                </a:solidFill>
                <a:effectLst/>
                <a:latin typeface="+mn-lt"/>
                <a:ea typeface="+mn-ea"/>
                <a:cs typeface="+mn-cs"/>
              </a:rPr>
              <a:t>We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propose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use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geodesic</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distance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for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negative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mining.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geodesic distance between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two</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images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computed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along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shortest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graph.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select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image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pairs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large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geodesic</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distance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negative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samples.</a:t>
            </a:r>
            <a:r>
              <a:rPr lang="zh-CN" altLang="en-US" sz="1200" kern="1200" baseline="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sz="1200" b="0" i="0" dirty="0" smtClean="0">
                <a:solidFill>
                  <a:srgbClr val="FF0000"/>
                </a:solidFill>
              </a:rPr>
              <a:t>Geodesic</a:t>
            </a:r>
            <a:r>
              <a:rPr lang="zh-CN" altLang="en-US" sz="1200" b="0" i="0" dirty="0" smtClean="0">
                <a:solidFill>
                  <a:srgbClr val="FF0000"/>
                </a:solidFill>
              </a:rPr>
              <a:t> </a:t>
            </a:r>
            <a:r>
              <a:rPr lang="en-US" altLang="zh-CN" sz="1200" b="0" i="0" dirty="0" smtClean="0">
                <a:solidFill>
                  <a:srgbClr val="FF0000"/>
                </a:solidFill>
              </a:rPr>
              <a:t>distance</a:t>
            </a:r>
            <a:r>
              <a:rPr lang="zh-CN" altLang="en-US" sz="1200" b="0" i="0" dirty="0" smtClean="0">
                <a:solidFill>
                  <a:srgbClr val="FF0000"/>
                </a:solidFill>
              </a:rPr>
              <a:t> </a:t>
            </a:r>
            <a:r>
              <a:rPr lang="en-US" altLang="zh-CN" sz="1200" b="0" i="0" dirty="0" smtClean="0"/>
              <a:t>helps</a:t>
            </a:r>
            <a:r>
              <a:rPr lang="zh-CN" altLang="en-US" sz="1200" b="0" i="0" dirty="0" smtClean="0"/>
              <a:t> </a:t>
            </a:r>
            <a:r>
              <a:rPr lang="en-US" altLang="zh-CN" sz="1200" b="0" i="0" dirty="0" smtClean="0"/>
              <a:t>mine</a:t>
            </a:r>
            <a:r>
              <a:rPr lang="zh-CN" altLang="en-US" sz="1200" b="0" i="0" dirty="0" smtClean="0"/>
              <a:t> </a:t>
            </a:r>
            <a:r>
              <a:rPr lang="en-US" altLang="zh-CN" sz="1200" b="0" i="0" dirty="0" smtClean="0"/>
              <a:t>hard</a:t>
            </a:r>
            <a:r>
              <a:rPr lang="zh-CN" altLang="en-US" sz="1200" b="0" i="0" dirty="0" smtClean="0"/>
              <a:t> </a:t>
            </a:r>
            <a:r>
              <a:rPr lang="en-US" altLang="zh-CN" sz="1200" b="0" i="0" dirty="0" smtClean="0"/>
              <a:t>negative</a:t>
            </a:r>
            <a:r>
              <a:rPr lang="zh-CN" altLang="en-US" sz="1200" b="0" i="0" dirty="0" smtClean="0"/>
              <a:t> </a:t>
            </a:r>
            <a:r>
              <a:rPr lang="en-US" altLang="zh-CN" sz="1200" b="0" i="0" dirty="0" smtClean="0"/>
              <a:t>image pairs with a</a:t>
            </a:r>
            <a:r>
              <a:rPr lang="zh-CN" altLang="en-US" sz="1200" b="0" i="0" dirty="0" smtClean="0"/>
              <a:t> </a:t>
            </a:r>
            <a:r>
              <a:rPr lang="en-US" altLang="zh-CN" sz="1200" b="0" i="0" dirty="0" smtClean="0"/>
              <a:t>relatively</a:t>
            </a:r>
            <a:r>
              <a:rPr lang="zh-CN" altLang="en-US" sz="1200" b="0" i="0" dirty="0" smtClean="0"/>
              <a:t> </a:t>
            </a:r>
            <a:r>
              <a:rPr lang="en-US" altLang="zh-CN" sz="1200" b="0" i="0" dirty="0" smtClean="0"/>
              <a:t>small</a:t>
            </a:r>
            <a:r>
              <a:rPr lang="zh-CN" altLang="en-US" sz="1200" b="0" i="0" dirty="0" smtClean="0"/>
              <a:t> </a:t>
            </a:r>
            <a:r>
              <a:rPr lang="en-US" altLang="zh-CN" sz="1200" b="0" i="0" dirty="0" smtClean="0"/>
              <a:t>L2/Euclidean</a:t>
            </a:r>
            <a:r>
              <a:rPr lang="zh-CN" altLang="en-US" sz="1200" b="0" i="0" dirty="0" smtClean="0"/>
              <a:t> </a:t>
            </a:r>
            <a:r>
              <a:rPr lang="en-US" altLang="zh-CN" sz="1200" b="0" i="0" dirty="0" smtClean="0"/>
              <a:t>distance</a:t>
            </a:r>
            <a:r>
              <a:rPr lang="zh-CN" altLang="en-US" sz="1200" b="0" i="0" dirty="0" smtClean="0"/>
              <a:t> </a:t>
            </a:r>
            <a:r>
              <a:rPr lang="en-US" altLang="zh-CN" sz="1200" b="0" i="0" dirty="0" smtClean="0"/>
              <a:t>in</a:t>
            </a:r>
            <a:r>
              <a:rPr lang="zh-CN" altLang="en-US" sz="1200" b="0" i="0" dirty="0" smtClean="0"/>
              <a:t> </a:t>
            </a:r>
            <a:r>
              <a:rPr lang="en-US" altLang="zh-CN" sz="1200" b="0" i="0" dirty="0" smtClean="0"/>
              <a:t>the</a:t>
            </a:r>
            <a:r>
              <a:rPr lang="zh-CN" altLang="en-US" sz="1200" b="0" i="0" dirty="0" smtClean="0"/>
              <a:t> </a:t>
            </a:r>
            <a:r>
              <a:rPr lang="en-US" altLang="zh-CN" sz="1200" b="0" i="0" dirty="0" smtClean="0"/>
              <a:t>original</a:t>
            </a:r>
            <a:r>
              <a:rPr lang="zh-CN" altLang="en-US" sz="1200" b="0" i="0" dirty="0" smtClean="0"/>
              <a:t> </a:t>
            </a:r>
            <a:r>
              <a:rPr lang="en-US" altLang="zh-CN" sz="1200" b="0" i="0" dirty="0" smtClean="0"/>
              <a:t>feature</a:t>
            </a:r>
            <a:r>
              <a:rPr lang="zh-CN" altLang="en-US" sz="1200" b="0" i="0" dirty="0" smtClean="0"/>
              <a:t> </a:t>
            </a:r>
            <a:r>
              <a:rPr lang="en-US" altLang="zh-CN" sz="1200" b="0" i="0" dirty="0" smtClean="0"/>
              <a:t>space.</a:t>
            </a:r>
            <a:endParaRPr lang="zh-CN" altLang="en-US"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7</a:t>
            </a:fld>
            <a:endParaRPr lang="zh-CN" altLang="en-US"/>
          </a:p>
        </p:txBody>
      </p:sp>
    </p:spTree>
    <p:extLst>
      <p:ext uri="{BB962C8B-B14F-4D97-AF65-F5344CB8AC3E}">
        <p14:creationId xmlns:p14="http://schemas.microsoft.com/office/powerpoint/2010/main" val="81154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sz="1200" dirty="0" smtClean="0"/>
              <a:t>To learn visual representations by the mined positive and negative pairs, </a:t>
            </a:r>
            <a:r>
              <a:rPr kumimoji="1" lang="en-US" altLang="zh-CN" sz="1200" dirty="0" smtClean="0"/>
              <a:t>we</a:t>
            </a:r>
            <a:r>
              <a:rPr kumimoji="1" lang="zh-CN" altLang="en-US" sz="1200" dirty="0" smtClean="0"/>
              <a:t> </a:t>
            </a:r>
            <a:r>
              <a:rPr kumimoji="1" lang="en-US" altLang="zh-CN" sz="1200" dirty="0" smtClean="0"/>
              <a:t>use</a:t>
            </a:r>
            <a:r>
              <a:rPr kumimoji="1" lang="zh-CN" altLang="en-US" sz="1200" dirty="0" smtClean="0"/>
              <a:t> </a:t>
            </a:r>
            <a:r>
              <a:rPr kumimoji="1" lang="en-US" altLang="zh-CN" sz="1200" dirty="0" smtClean="0"/>
              <a:t>a</a:t>
            </a:r>
            <a:r>
              <a:rPr kumimoji="1" lang="zh-CN" altLang="en-US" sz="1200" dirty="0" smtClean="0"/>
              <a:t> </a:t>
            </a:r>
            <a:r>
              <a:rPr kumimoji="1" lang="en-US" altLang="zh-CN" sz="1200" dirty="0" smtClean="0"/>
              <a:t>Siamese</a:t>
            </a:r>
            <a:r>
              <a:rPr kumimoji="1" lang="zh-CN" altLang="en-US" sz="1200" dirty="0" smtClean="0"/>
              <a:t> </a:t>
            </a:r>
            <a:r>
              <a:rPr kumimoji="1" lang="en-US" altLang="zh-CN" sz="1200" dirty="0" smtClean="0"/>
              <a:t>network</a:t>
            </a:r>
            <a:r>
              <a:rPr kumimoji="1" lang="zh-CN" altLang="en-US" sz="1200" dirty="0" smtClean="0"/>
              <a:t> </a:t>
            </a:r>
            <a:r>
              <a:rPr kumimoji="1" lang="en-US" altLang="zh-CN" sz="1200" dirty="0" smtClean="0"/>
              <a:t>for</a:t>
            </a:r>
            <a:r>
              <a:rPr kumimoji="1" lang="zh-CN" altLang="en-US" sz="1200" dirty="0" smtClean="0"/>
              <a:t> </a:t>
            </a:r>
            <a:r>
              <a:rPr kumimoji="1" lang="en-US" altLang="zh-CN" sz="1200" dirty="0" smtClean="0"/>
              <a:t>binary</a:t>
            </a:r>
            <a:r>
              <a:rPr kumimoji="1" lang="zh-CN" altLang="en-US" sz="1200" dirty="0" smtClean="0"/>
              <a:t> </a:t>
            </a:r>
            <a:r>
              <a:rPr kumimoji="1" lang="en-US" altLang="zh-CN" sz="1200" dirty="0" smtClean="0"/>
              <a:t>pair</a:t>
            </a:r>
            <a:r>
              <a:rPr kumimoji="1" lang="zh-CN" altLang="en-US" sz="1200" dirty="0" smtClean="0"/>
              <a:t> </a:t>
            </a:r>
            <a:r>
              <a:rPr kumimoji="1" lang="en-US" altLang="zh-CN" sz="1200" dirty="0" smtClean="0"/>
              <a:t>classification.</a:t>
            </a:r>
            <a:endParaRPr kumimoji="0" lang="zh-CN" altLang="en-US" sz="1200" kern="1200" dirty="0" smtClean="0">
              <a:solidFill>
                <a:schemeClr val="tx1"/>
              </a:solidFill>
              <a:effectLst/>
              <a:latin typeface="+mn-lt"/>
              <a:ea typeface="+mn-ea"/>
              <a:cs typeface="+mn-cs"/>
            </a:endParaRPr>
          </a:p>
          <a:p>
            <a:pPr marL="171450" indent="-171450">
              <a:buFontTx/>
              <a:buChar char="-"/>
            </a:pPr>
            <a:r>
              <a:rPr lang="en-US" altLang="zh-CN" sz="1200" kern="1200" dirty="0" smtClean="0">
                <a:solidFill>
                  <a:schemeClr val="tx1"/>
                </a:solidFill>
                <a:effectLst/>
                <a:latin typeface="+mn-lt"/>
                <a:ea typeface="+mn-ea"/>
                <a:cs typeface="+mn-cs"/>
              </a:rPr>
              <a:t>C1-FC7 layers follow the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architecture and share weights. FC8-9 layers have 64 and 2 neurons, respectively. A binary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classifier is used to predict whether two images belong to the same category.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8</a:t>
            </a:fld>
            <a:endParaRPr lang="zh-CN" altLang="en-US"/>
          </a:p>
        </p:txBody>
      </p:sp>
    </p:spTree>
    <p:extLst>
      <p:ext uri="{BB962C8B-B14F-4D97-AF65-F5344CB8AC3E}">
        <p14:creationId xmlns:p14="http://schemas.microsoft.com/office/powerpoint/2010/main" val="1131761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sz="1200" b="1" kern="1200" dirty="0" smtClean="0">
                <a:solidFill>
                  <a:schemeClr val="tx1"/>
                </a:solidFill>
                <a:effectLst/>
                <a:latin typeface="+mn-lt"/>
                <a:ea typeface="+mn-ea"/>
                <a:cs typeface="+mn-cs"/>
              </a:rPr>
              <a:t>Positive</a:t>
            </a:r>
            <a:r>
              <a:rPr lang="zh-CN" altLang="en-US" sz="1200" b="1"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mining</a:t>
            </a:r>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compare the proposed positive mining method with random sampling and direct matching for image classification on CIFAR-10. For fair comparisons, we sample the same set of true negative pairs for the three methods.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terms of true positive (TP)</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rate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and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classification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accuracy, cycle consistency</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outperforms random sampling and direct matching. The results demonstrate that </a:t>
            </a:r>
            <a:r>
              <a:rPr kumimoji="1" lang="en-US" altLang="zh-CN" sz="1200" kern="1200" dirty="0" smtClean="0">
                <a:solidFill>
                  <a:schemeClr val="tx1"/>
                </a:solidFill>
                <a:effectLst/>
                <a:latin typeface="+mn-lt"/>
                <a:ea typeface="+mn-ea"/>
                <a:cs typeface="+mn-cs"/>
              </a:rPr>
              <a:t>c</a:t>
            </a:r>
            <a:r>
              <a:rPr kumimoji="1" lang="en-US" altLang="zh-CN" dirty="0" smtClean="0"/>
              <a:t>ycle</a:t>
            </a:r>
            <a:r>
              <a:rPr kumimoji="1" lang="zh-CN" altLang="en-US" dirty="0" smtClean="0"/>
              <a:t> </a:t>
            </a:r>
            <a:r>
              <a:rPr kumimoji="1" lang="en-US" altLang="zh-CN" dirty="0" smtClean="0"/>
              <a:t>consistency</a:t>
            </a:r>
            <a:r>
              <a:rPr kumimoji="1" lang="zh-CN" altLang="en-US" dirty="0" smtClean="0"/>
              <a:t> </a:t>
            </a:r>
            <a:r>
              <a:rPr kumimoji="1" lang="en-US" altLang="zh-CN" dirty="0" smtClean="0"/>
              <a:t>helps</a:t>
            </a:r>
            <a:r>
              <a:rPr kumimoji="1" lang="zh-CN" altLang="en-US" dirty="0" smtClean="0"/>
              <a:t> </a:t>
            </a:r>
            <a:r>
              <a:rPr kumimoji="1" lang="en-US" altLang="zh-CN" dirty="0" smtClean="0"/>
              <a:t>mine</a:t>
            </a:r>
            <a:r>
              <a:rPr kumimoji="1" lang="zh-CN" altLang="en-US" dirty="0" smtClean="0"/>
              <a:t> </a:t>
            </a:r>
            <a:r>
              <a:rPr kumimoji="1" lang="en-US" altLang="zh-CN" dirty="0" smtClean="0"/>
              <a:t>accurate</a:t>
            </a:r>
            <a:r>
              <a:rPr kumimoji="1" lang="zh-CN" altLang="en-US" dirty="0" smtClean="0"/>
              <a:t> </a:t>
            </a:r>
            <a:r>
              <a:rPr kumimoji="1" lang="en-US" altLang="zh-CN" dirty="0" smtClean="0"/>
              <a:t>pairs</a:t>
            </a:r>
            <a:r>
              <a:rPr kumimoji="1" lang="zh-CN" altLang="en-US" dirty="0" smtClean="0"/>
              <a:t> </a:t>
            </a:r>
            <a:r>
              <a:rPr kumimoji="1" lang="en-US" altLang="zh-CN" dirty="0" smtClean="0"/>
              <a:t>and</a:t>
            </a:r>
            <a:r>
              <a:rPr kumimoji="1" lang="zh-CN" altLang="en-US" dirty="0" smtClean="0"/>
              <a:t> </a:t>
            </a:r>
            <a:r>
              <a:rPr kumimoji="1" lang="en-US" altLang="zh-CN" dirty="0" smtClean="0"/>
              <a:t>learn</a:t>
            </a:r>
            <a:r>
              <a:rPr kumimoji="1" lang="zh-CN" altLang="en-US" dirty="0" smtClean="0"/>
              <a:t> </a:t>
            </a:r>
            <a:r>
              <a:rPr kumimoji="1" lang="en-US" altLang="zh-CN" dirty="0" smtClean="0"/>
              <a:t>better</a:t>
            </a:r>
            <a:r>
              <a:rPr kumimoji="1" lang="zh-CN" altLang="en-US" dirty="0" smtClean="0"/>
              <a:t> </a:t>
            </a:r>
            <a:r>
              <a:rPr kumimoji="1" lang="en-US" altLang="zh-CN" dirty="0" smtClean="0"/>
              <a:t>CNN</a:t>
            </a:r>
            <a:r>
              <a:rPr kumimoji="1" lang="zh-CN" altLang="en-US" dirty="0" smtClean="0"/>
              <a:t> </a:t>
            </a:r>
            <a:r>
              <a:rPr kumimoji="1" lang="en-US" altLang="zh-CN" dirty="0" smtClean="0"/>
              <a:t>representations.</a:t>
            </a:r>
            <a:endParaRPr kumimoji="1" lang="zh-CN" alt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kumimoji="1" lang="en-US" altLang="zh-CN" b="1" dirty="0" smtClean="0"/>
              <a:t>Negative</a:t>
            </a:r>
            <a:r>
              <a:rPr kumimoji="1" lang="zh-CN" altLang="en-US" b="1" dirty="0" smtClean="0"/>
              <a:t> </a:t>
            </a:r>
            <a:r>
              <a:rPr kumimoji="1" lang="en-US" altLang="zh-CN" b="1" dirty="0" smtClean="0"/>
              <a:t>mining</a:t>
            </a:r>
            <a:r>
              <a:rPr kumimoji="1" lang="en-US" altLang="zh-CN" dirty="0" smtClean="0"/>
              <a:t>:</a:t>
            </a:r>
            <a:r>
              <a:rPr kumimoji="1" lang="zh-CN" altLang="en-US" dirty="0" smtClean="0"/>
              <a:t> </a:t>
            </a:r>
            <a:r>
              <a:rPr lang="en-US" altLang="zh-CN" sz="1200" kern="1200" dirty="0" smtClean="0">
                <a:solidFill>
                  <a:schemeClr val="tx1"/>
                </a:solidFill>
                <a:effectLst/>
                <a:latin typeface="+mn-lt"/>
                <a:ea typeface="+mn-ea"/>
                <a:cs typeface="+mn-cs"/>
              </a:rPr>
              <a:t>We compare the proposed negative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mining method with random sampling and original</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distance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with</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same set of true positive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pairs.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geodesic distance achieves better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classification performance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using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random</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sampling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original distance. Although more accurate pairs are mined by the original L2</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distance, they are often easy negative samples and do not provide much information for learning effective representations. </a:t>
            </a:r>
            <a:endParaRPr lang="en-US" altLang="zh-CN" dirty="0" smtClean="0"/>
          </a:p>
          <a:p>
            <a:pPr marL="171450" indent="-171450">
              <a:buFontTx/>
              <a:buChar cha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A84BB04-03A2-4706-942C-F2A1B56565B3}" type="slidenum">
              <a:rPr lang="zh-CN" altLang="en-US" smtClean="0"/>
              <a:t>9</a:t>
            </a:fld>
            <a:endParaRPr lang="zh-CN" altLang="en-US"/>
          </a:p>
        </p:txBody>
      </p:sp>
    </p:spTree>
    <p:extLst>
      <p:ext uri="{BB962C8B-B14F-4D97-AF65-F5344CB8AC3E}">
        <p14:creationId xmlns:p14="http://schemas.microsoft.com/office/powerpoint/2010/main" val="191280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E38CFA7-8A7C-4081-8E1C-DAC3A34147A0}" type="datetime1">
              <a:rPr lang="zh-CN" altLang="en-US" smtClean="0"/>
              <a:t>2016/11/5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255996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A8A318-8B04-4DB6-BA23-56A6A536D131}" type="datetime1">
              <a:rPr lang="zh-CN" altLang="en-US" smtClean="0"/>
              <a:t>2016/11/5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414830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40E375E-DE61-4C17-83A6-C1EE499187C9}" type="datetime1">
              <a:rPr lang="zh-CN" altLang="en-US" smtClean="0"/>
              <a:t>2016/11/5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86349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24A371-D968-47FE-B721-1878C5C00C87}" type="datetime1">
              <a:rPr lang="zh-CN" altLang="en-US" smtClean="0"/>
              <a:t>2016/11/5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118104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6DA24FE-4943-4410-93B8-DE2A929FD39F}" type="datetime1">
              <a:rPr lang="zh-CN" altLang="en-US" smtClean="0"/>
              <a:t>2016/11/5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213405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9E2A131-BEC8-4E0A-A891-8C4DF1E774F6}" type="datetime1">
              <a:rPr lang="zh-CN" altLang="en-US" smtClean="0"/>
              <a:t>2016/11/5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419736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673FE8E-9A0A-419C-87BB-7D29E6D39491}" type="datetime1">
              <a:rPr lang="zh-CN" altLang="en-US" smtClean="0"/>
              <a:t>2016/11/5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119374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94671F4-6B4C-460E-A040-717C90C96CB3}" type="datetime1">
              <a:rPr lang="zh-CN" altLang="en-US" smtClean="0"/>
              <a:t>2016/11/5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133988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4FF5E7-8B71-484C-A000-CD7C9E8B30A9}" type="datetime1">
              <a:rPr lang="zh-CN" altLang="en-US" smtClean="0"/>
              <a:t>2016/11/5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217678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3812B19-B7F2-4C47-B2DB-C99465FD8DE8}" type="datetime1">
              <a:rPr lang="zh-CN" altLang="en-US" smtClean="0"/>
              <a:t>2016/11/5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2659051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91F1F1F-D61B-451E-930E-1A2569FE410B}" type="datetime1">
              <a:rPr lang="zh-CN" altLang="en-US" smtClean="0"/>
              <a:t>2016/11/5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2818584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1E2C6-5FFE-4F4B-A6E6-B92EDEE7605B}" type="datetime1">
              <a:rPr lang="zh-CN" altLang="en-US" smtClean="0"/>
              <a:t>2016/11/5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FCB7A-8DD7-463D-BAE6-9A1D5EAA5EB5}" type="slidenum">
              <a:rPr lang="zh-CN" altLang="en-US" smtClean="0"/>
              <a:t>‹#›</a:t>
            </a:fld>
            <a:endParaRPr lang="zh-CN" altLang="en-US"/>
          </a:p>
        </p:txBody>
      </p:sp>
    </p:spTree>
    <p:extLst>
      <p:ext uri="{BB962C8B-B14F-4D97-AF65-F5344CB8AC3E}">
        <p14:creationId xmlns:p14="http://schemas.microsoft.com/office/powerpoint/2010/main" val="3353247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hyperlink" Target="http://bit.ly/feature-learning-eccv2016"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tiff"/></Relationships>
</file>

<file path=ppt/slides/_rels/slide3.xml.rels><?xml version="1.0" encoding="UTF-8" standalone="yes"?>
<Relationships xmlns="http://schemas.openxmlformats.org/package/2006/relationships"><Relationship Id="rId8" Type="http://schemas.openxmlformats.org/officeDocument/2006/relationships/hyperlink" Target="http://www.cv-foundation.org/openaccess/content_iccv_2015/html/Doersch_Unsupervised_Visual_Representation_ICCV_2015_paper.html" TargetMode="External"/><Relationship Id="rId3" Type="http://schemas.openxmlformats.org/officeDocument/2006/relationships/hyperlink" Target="http://papers.nips.cc/paper/4824-imagenet-classification-w" TargetMode="External"/><Relationship Id="rId7" Type="http://schemas.openxmlformats.org/officeDocument/2006/relationships/hyperlink" Target="https://www.semanticscholar.org/paper/Learning-image-representations-equivariant-to-ego-Jayaraman-Grauman/7279ebde807a14f0d9715bc7bf53a94b1395e8e1/pdf" TargetMode="External"/><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www.cv-foundation.org/openaccess/content_iccv_2015/html/Agrawal_Learning_to_See_ICCV_2015_paper.html" TargetMode="External"/><Relationship Id="rId11" Type="http://schemas.openxmlformats.org/officeDocument/2006/relationships/image" Target="../media/image14.png"/><Relationship Id="rId5" Type="http://schemas.openxmlformats.org/officeDocument/2006/relationships/hyperlink" Target="http://arxiv.org/pdf/1511.02251.pdf" TargetMode="External"/><Relationship Id="rId10" Type="http://schemas.openxmlformats.org/officeDocument/2006/relationships/image" Target="../media/image13.png"/><Relationship Id="rId4" Type="http://schemas.openxmlformats.org/officeDocument/2006/relationships/hyperlink" Target="http://www.cv-foundation.org/openaccess/content_iccv_2015/html/Chen_Webly_Supervised_Learning_ICCV_2015_paper.html" TargetMode="External"/><Relationship Id="rId9" Type="http://schemas.openxmlformats.org/officeDocument/2006/relationships/hyperlink" Target="http://www.cv-foundation.org/openaccess/content_iccv_2015/html/Wang_Unsupervised_Learning_of_ICCV_2015_paper.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12.tiff"/><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8620" y="1556792"/>
            <a:ext cx="8926760" cy="1470025"/>
          </a:xfrm>
        </p:spPr>
        <p:txBody>
          <a:bodyPr>
            <a:noAutofit/>
          </a:bodyPr>
          <a:lstStyle/>
          <a:p>
            <a:r>
              <a:rPr lang="en-US" altLang="zh-CN" sz="3600" b="1" dirty="0"/>
              <a:t>Unsupervised Visual Representation Learning by Graph-based Consistent Constraints</a:t>
            </a:r>
            <a:endParaRPr lang="zh-CN" altLang="en-US" sz="3600" b="1" dirty="0"/>
          </a:p>
        </p:txBody>
      </p:sp>
      <p:pic>
        <p:nvPicPr>
          <p:cNvPr id="4"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04" y="119332"/>
            <a:ext cx="856758" cy="933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1638" y="127642"/>
            <a:ext cx="868154" cy="91504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62" y="118463"/>
            <a:ext cx="875100" cy="933405"/>
          </a:xfrm>
          <a:prstGeom prst="rect">
            <a:avLst/>
          </a:prstGeom>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r="-231"/>
          <a:stretch/>
        </p:blipFill>
        <p:spPr>
          <a:xfrm>
            <a:off x="6079977" y="3492574"/>
            <a:ext cx="1376586" cy="1376586"/>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361" y="3488504"/>
            <a:ext cx="1380656" cy="1380656"/>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745" y="3488504"/>
            <a:ext cx="1380656" cy="1380656"/>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5053" y="3488504"/>
            <a:ext cx="1380656" cy="1380656"/>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7102" y="3492574"/>
            <a:ext cx="1376586" cy="1376586"/>
          </a:xfrm>
          <a:prstGeom prst="rect">
            <a:avLst/>
          </a:prstGeom>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r="-42"/>
          <a:stretch/>
        </p:blipFill>
        <p:spPr>
          <a:xfrm>
            <a:off x="4608782" y="3488504"/>
            <a:ext cx="1380656" cy="1380656"/>
          </a:xfrm>
          <a:prstGeom prst="rect">
            <a:avLst/>
          </a:prstGeom>
        </p:spPr>
      </p:pic>
      <p:sp>
        <p:nvSpPr>
          <p:cNvPr id="14" name="文本框 13"/>
          <p:cNvSpPr txBox="1"/>
          <p:nvPr/>
        </p:nvSpPr>
        <p:spPr>
          <a:xfrm>
            <a:off x="497064" y="4863490"/>
            <a:ext cx="787395"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1</a:t>
            </a:r>
            <a:r>
              <a:rPr lang="en-US" altLang="zh-CN" sz="1400" dirty="0">
                <a:latin typeface="Calibri Light" charset="0"/>
                <a:ea typeface="Calibri Light" charset="0"/>
                <a:cs typeface="Calibri Light" charset="0"/>
              </a:rPr>
              <a:t>Dong</a:t>
            </a:r>
            <a:r>
              <a:rPr lang="zh-CN" altLang="en-US" sz="1400" dirty="0">
                <a:latin typeface="Calibri Light" charset="0"/>
                <a:ea typeface="Calibri Light" charset="0"/>
                <a:cs typeface="Calibri Light" charset="0"/>
              </a:rPr>
              <a:t> </a:t>
            </a:r>
            <a:r>
              <a:rPr lang="en-US" altLang="zh-CN" sz="1400" dirty="0">
                <a:latin typeface="Calibri Light" charset="0"/>
                <a:ea typeface="Calibri Light" charset="0"/>
                <a:cs typeface="Calibri Light" charset="0"/>
              </a:rPr>
              <a:t>Li</a:t>
            </a:r>
            <a:endParaRPr kumimoji="1" lang="zh-CN" altLang="en-US" sz="1400" dirty="0">
              <a:latin typeface="Calibri Light" charset="0"/>
              <a:ea typeface="Calibri Light" charset="0"/>
              <a:cs typeface="Calibri Light" charset="0"/>
            </a:endParaRPr>
          </a:p>
        </p:txBody>
      </p:sp>
      <p:sp>
        <p:nvSpPr>
          <p:cNvPr id="15" name="文本框 14"/>
          <p:cNvSpPr txBox="1"/>
          <p:nvPr/>
        </p:nvSpPr>
        <p:spPr>
          <a:xfrm>
            <a:off x="1690483" y="4865822"/>
            <a:ext cx="1338764"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2</a:t>
            </a:r>
            <a:r>
              <a:rPr lang="en-US" altLang="zh-CN" sz="1400" dirty="0">
                <a:latin typeface="Calibri Light" charset="0"/>
                <a:ea typeface="Calibri Light" charset="0"/>
                <a:cs typeface="Calibri Light" charset="0"/>
              </a:rPr>
              <a:t>Wei-Chih Hung</a:t>
            </a:r>
            <a:endParaRPr kumimoji="1" lang="zh-CN" altLang="en-US" sz="1400" dirty="0">
              <a:latin typeface="Calibri Light" charset="0"/>
              <a:ea typeface="Calibri Light" charset="0"/>
              <a:cs typeface="Calibri Light" charset="0"/>
            </a:endParaRPr>
          </a:p>
        </p:txBody>
      </p:sp>
      <p:sp>
        <p:nvSpPr>
          <p:cNvPr id="16" name="文本框 15"/>
          <p:cNvSpPr txBox="1"/>
          <p:nvPr/>
        </p:nvSpPr>
        <p:spPr>
          <a:xfrm>
            <a:off x="3217174" y="4865822"/>
            <a:ext cx="1233030"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3</a:t>
            </a:r>
            <a:r>
              <a:rPr lang="en-US" altLang="zh-CN" sz="1400" dirty="0">
                <a:latin typeface="Calibri Light" charset="0"/>
                <a:ea typeface="Calibri Light" charset="0"/>
                <a:cs typeface="Calibri Light" charset="0"/>
              </a:rPr>
              <a:t>Jia-Bin Huang</a:t>
            </a:r>
            <a:endParaRPr kumimoji="1" lang="zh-CN" altLang="en-US" sz="1400" dirty="0">
              <a:latin typeface="Calibri Light" charset="0"/>
              <a:ea typeface="Calibri Light" charset="0"/>
              <a:cs typeface="Calibri Light" charset="0"/>
            </a:endParaRPr>
          </a:p>
        </p:txBody>
      </p:sp>
      <p:sp>
        <p:nvSpPr>
          <p:cNvPr id="17" name="文本框 16"/>
          <p:cNvSpPr txBox="1"/>
          <p:nvPr/>
        </p:nvSpPr>
        <p:spPr>
          <a:xfrm>
            <a:off x="4631715" y="4865823"/>
            <a:ext cx="1331134"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1</a:t>
            </a:r>
            <a:r>
              <a:rPr lang="en-US" altLang="zh-CN" sz="1400" dirty="0">
                <a:latin typeface="Calibri Light" charset="0"/>
                <a:ea typeface="Calibri Light" charset="0"/>
                <a:cs typeface="Calibri Light" charset="0"/>
              </a:rPr>
              <a:t>Shengjin Wang</a:t>
            </a:r>
            <a:endParaRPr kumimoji="1" lang="zh-CN" altLang="en-US" sz="1400" dirty="0">
              <a:latin typeface="Calibri Light" charset="0"/>
              <a:ea typeface="Calibri Light" charset="0"/>
              <a:cs typeface="Calibri Light" charset="0"/>
            </a:endParaRPr>
          </a:p>
        </p:txBody>
      </p:sp>
      <p:sp>
        <p:nvSpPr>
          <p:cNvPr id="18" name="文本框 17"/>
          <p:cNvSpPr txBox="1"/>
          <p:nvPr/>
        </p:nvSpPr>
        <p:spPr>
          <a:xfrm>
            <a:off x="6070547" y="4865825"/>
            <a:ext cx="1395446"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3</a:t>
            </a:r>
            <a:r>
              <a:rPr lang="en-US" altLang="zh-CN" sz="1400" dirty="0">
                <a:latin typeface="Calibri Light" charset="0"/>
                <a:ea typeface="Calibri Light" charset="0"/>
                <a:cs typeface="Calibri Light" charset="0"/>
              </a:rPr>
              <a:t>Narendra Ahuja</a:t>
            </a:r>
            <a:endParaRPr kumimoji="1" lang="zh-CN" altLang="en-US" sz="1400" dirty="0">
              <a:latin typeface="Calibri Light" charset="0"/>
              <a:ea typeface="Calibri Light" charset="0"/>
              <a:cs typeface="Calibri Light" charset="0"/>
            </a:endParaRPr>
          </a:p>
        </p:txBody>
      </p:sp>
      <p:sp>
        <p:nvSpPr>
          <p:cNvPr id="19" name="文本框 18"/>
          <p:cNvSpPr txBox="1"/>
          <p:nvPr/>
        </p:nvSpPr>
        <p:spPr>
          <a:xfrm>
            <a:off x="7477238" y="4865824"/>
            <a:ext cx="1516313" cy="307777"/>
          </a:xfrm>
          <a:prstGeom prst="rect">
            <a:avLst/>
          </a:prstGeom>
          <a:noFill/>
        </p:spPr>
        <p:txBody>
          <a:bodyPr wrap="none" rtlCol="0">
            <a:spAutoFit/>
          </a:bodyPr>
          <a:lstStyle/>
          <a:p>
            <a:pPr algn="ctr"/>
            <a:r>
              <a:rPr lang="en-US" altLang="zh-CN" sz="1400" baseline="30000" dirty="0">
                <a:latin typeface="Calibri Light" charset="0"/>
                <a:ea typeface="Calibri Light" charset="0"/>
                <a:cs typeface="Calibri Light" charset="0"/>
              </a:rPr>
              <a:t>2</a:t>
            </a:r>
            <a:r>
              <a:rPr lang="en-US" altLang="zh-CN" sz="1400" dirty="0">
                <a:latin typeface="Calibri Light" charset="0"/>
                <a:ea typeface="Calibri Light" charset="0"/>
                <a:cs typeface="Calibri Light" charset="0"/>
              </a:rPr>
              <a:t>Ming-Hsuan </a:t>
            </a:r>
            <a:r>
              <a:rPr lang="en-US" altLang="zh-CN" sz="1400" dirty="0" smtClean="0">
                <a:latin typeface="Calibri Light" charset="0"/>
                <a:ea typeface="Calibri Light" charset="0"/>
                <a:cs typeface="Calibri Light" charset="0"/>
              </a:rPr>
              <a:t>Yang</a:t>
            </a:r>
            <a:endParaRPr lang="zh-CN" altLang="en-US" sz="1400" dirty="0">
              <a:latin typeface="Calibri Light" charset="0"/>
              <a:ea typeface="Calibri Light" charset="0"/>
              <a:cs typeface="Calibri Light" charset="0"/>
            </a:endParaRPr>
          </a:p>
        </p:txBody>
      </p:sp>
      <p:sp>
        <p:nvSpPr>
          <p:cNvPr id="23" name="文本框 22"/>
          <p:cNvSpPr txBox="1"/>
          <p:nvPr/>
        </p:nvSpPr>
        <p:spPr>
          <a:xfrm>
            <a:off x="2649743" y="6021288"/>
            <a:ext cx="3844514" cy="369332"/>
          </a:xfrm>
          <a:prstGeom prst="rect">
            <a:avLst/>
          </a:prstGeom>
          <a:noFill/>
        </p:spPr>
        <p:txBody>
          <a:bodyPr wrap="none" rtlCol="0">
            <a:spAutoFit/>
          </a:bodyPr>
          <a:lstStyle/>
          <a:p>
            <a:pPr algn="ctr"/>
            <a:r>
              <a:rPr lang="en-US" altLang="zh-CN" i="1" dirty="0">
                <a:latin typeface="Calibri" charset="0"/>
                <a:ea typeface="Calibri" charset="0"/>
                <a:cs typeface="Calibri" charset="0"/>
                <a:hlinkClick r:id="rId12"/>
              </a:rPr>
              <a:t>http://</a:t>
            </a:r>
            <a:r>
              <a:rPr lang="en-US" altLang="zh-CN" i="1" dirty="0" err="1">
                <a:latin typeface="Calibri" charset="0"/>
                <a:ea typeface="Calibri" charset="0"/>
                <a:cs typeface="Calibri" charset="0"/>
                <a:hlinkClick r:id="rId12"/>
              </a:rPr>
              <a:t>bit.ly</a:t>
            </a:r>
            <a:r>
              <a:rPr lang="en-US" altLang="zh-CN" i="1" dirty="0">
                <a:latin typeface="Calibri" charset="0"/>
                <a:ea typeface="Calibri" charset="0"/>
                <a:cs typeface="Calibri" charset="0"/>
                <a:hlinkClick r:id="rId12"/>
              </a:rPr>
              <a:t>/feature-learning-eccv2016</a:t>
            </a:r>
            <a:endParaRPr lang="en-US" altLang="zh-CN" i="1" dirty="0">
              <a:latin typeface="Calibri" charset="0"/>
              <a:ea typeface="Calibri" charset="0"/>
              <a:cs typeface="Calibri" charset="0"/>
            </a:endParaRPr>
          </a:p>
        </p:txBody>
      </p:sp>
      <p:sp>
        <p:nvSpPr>
          <p:cNvPr id="24" name="文本框 23"/>
          <p:cNvSpPr txBox="1"/>
          <p:nvPr/>
        </p:nvSpPr>
        <p:spPr>
          <a:xfrm>
            <a:off x="352924" y="5437858"/>
            <a:ext cx="1842812" cy="338554"/>
          </a:xfrm>
          <a:prstGeom prst="rect">
            <a:avLst/>
          </a:prstGeom>
          <a:noFill/>
        </p:spPr>
        <p:txBody>
          <a:bodyPr wrap="none" rtlCol="0">
            <a:spAutoFit/>
          </a:bodyPr>
          <a:lstStyle/>
          <a:p>
            <a:pPr algn="ctr"/>
            <a:r>
              <a:rPr lang="en-US" altLang="zh-CN" sz="1600" baseline="30000" dirty="0">
                <a:latin typeface="Calibri Light" charset="0"/>
                <a:ea typeface="Calibri Light" charset="0"/>
                <a:cs typeface="Calibri Light" charset="0"/>
              </a:rPr>
              <a:t>1</a:t>
            </a:r>
            <a:r>
              <a:rPr lang="en-US" altLang="zh-CN" sz="1600" dirty="0">
                <a:latin typeface="Calibri Light" charset="0"/>
                <a:ea typeface="Calibri Light" charset="0"/>
                <a:cs typeface="Calibri Light" charset="0"/>
              </a:rPr>
              <a:t>Tsinghua University</a:t>
            </a:r>
            <a:endParaRPr kumimoji="1" lang="zh-CN" altLang="en-US" sz="1600" dirty="0"/>
          </a:p>
        </p:txBody>
      </p:sp>
      <p:sp>
        <p:nvSpPr>
          <p:cNvPr id="25" name="文本框 24"/>
          <p:cNvSpPr txBox="1"/>
          <p:nvPr/>
        </p:nvSpPr>
        <p:spPr>
          <a:xfrm>
            <a:off x="2301579" y="5437858"/>
            <a:ext cx="2846485" cy="338554"/>
          </a:xfrm>
          <a:prstGeom prst="rect">
            <a:avLst/>
          </a:prstGeom>
          <a:noFill/>
        </p:spPr>
        <p:txBody>
          <a:bodyPr wrap="none" rtlCol="0">
            <a:spAutoFit/>
          </a:bodyPr>
          <a:lstStyle/>
          <a:p>
            <a:pPr algn="ctr"/>
            <a:r>
              <a:rPr lang="en-US" altLang="zh-CN" sz="1600" baseline="30000" dirty="0">
                <a:latin typeface="Calibri Light" charset="0"/>
                <a:ea typeface="Calibri Light" charset="0"/>
                <a:cs typeface="Calibri Light" charset="0"/>
              </a:rPr>
              <a:t>2</a:t>
            </a:r>
            <a:r>
              <a:rPr lang="en-US" altLang="zh-CN" sz="1600" dirty="0">
                <a:latin typeface="Calibri Light" charset="0"/>
                <a:ea typeface="Calibri Light" charset="0"/>
                <a:cs typeface="Calibri Light" charset="0"/>
              </a:rPr>
              <a:t>University of California, Merced</a:t>
            </a:r>
            <a:endParaRPr kumimoji="1" lang="zh-CN" altLang="en-US" sz="1600" dirty="0"/>
          </a:p>
        </p:txBody>
      </p:sp>
      <p:sp>
        <p:nvSpPr>
          <p:cNvPr id="26" name="文本框 25"/>
          <p:cNvSpPr txBox="1"/>
          <p:nvPr/>
        </p:nvSpPr>
        <p:spPr>
          <a:xfrm>
            <a:off x="5220072" y="5440116"/>
            <a:ext cx="3553217" cy="338554"/>
          </a:xfrm>
          <a:prstGeom prst="rect">
            <a:avLst/>
          </a:prstGeom>
          <a:noFill/>
        </p:spPr>
        <p:txBody>
          <a:bodyPr wrap="none" rtlCol="0">
            <a:spAutoFit/>
          </a:bodyPr>
          <a:lstStyle/>
          <a:p>
            <a:pPr algn="ctr"/>
            <a:r>
              <a:rPr lang="en-US" altLang="zh-CN" sz="1600" baseline="30000" dirty="0">
                <a:latin typeface="Calibri Light" charset="0"/>
                <a:ea typeface="Calibri Light" charset="0"/>
                <a:cs typeface="Calibri Light" charset="0"/>
              </a:rPr>
              <a:t>3</a:t>
            </a:r>
            <a:r>
              <a:rPr lang="en-US" altLang="zh-CN" sz="1600" dirty="0">
                <a:latin typeface="Calibri Light" charset="0"/>
                <a:ea typeface="Calibri Light" charset="0"/>
                <a:cs typeface="Calibri Light" charset="0"/>
              </a:rPr>
              <a:t>University of Illinois, </a:t>
            </a:r>
            <a:r>
              <a:rPr lang="en-US" altLang="zh-CN" sz="1600" dirty="0" smtClean="0">
                <a:latin typeface="Calibri Light" charset="0"/>
                <a:ea typeface="Calibri Light" charset="0"/>
                <a:cs typeface="Calibri Light" charset="0"/>
              </a:rPr>
              <a:t>Urbana-Champaign</a:t>
            </a:r>
            <a:endParaRPr lang="zh-CN" altLang="en-US" sz="1600" dirty="0">
              <a:latin typeface="Calibri Light" charset="0"/>
              <a:ea typeface="Calibri Light" charset="0"/>
              <a:cs typeface="Calibri Light" charset="0"/>
            </a:endParaRPr>
          </a:p>
        </p:txBody>
      </p:sp>
    </p:spTree>
    <p:extLst>
      <p:ext uri="{BB962C8B-B14F-4D97-AF65-F5344CB8AC3E}">
        <p14:creationId xmlns:p14="http://schemas.microsoft.com/office/powerpoint/2010/main" val="692981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10</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955" y="1702290"/>
            <a:ext cx="6866091" cy="2664296"/>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388450127"/>
              </p:ext>
            </p:extLst>
          </p:nvPr>
        </p:nvGraphicFramePr>
        <p:xfrm>
          <a:off x="1223628" y="5034796"/>
          <a:ext cx="6696745" cy="741680"/>
        </p:xfrm>
        <a:graphic>
          <a:graphicData uri="http://schemas.openxmlformats.org/drawingml/2006/table">
            <a:tbl>
              <a:tblPr firstRow="1" bandRow="1">
                <a:tableStyleId>{5C22544A-7EE6-4342-B048-85BDC9FD1C3A}</a:tableStyleId>
              </a:tblPr>
              <a:tblGrid>
                <a:gridCol w="1242138">
                  <a:extLst>
                    <a:ext uri="{9D8B030D-6E8A-4147-A177-3AD203B41FA5}">
                      <a16:colId xmlns:a16="http://schemas.microsoft.com/office/drawing/2014/main" val="20000"/>
                    </a:ext>
                  </a:extLst>
                </a:gridCol>
                <a:gridCol w="1242138">
                  <a:extLst>
                    <a:ext uri="{9D8B030D-6E8A-4147-A177-3AD203B41FA5}">
                      <a16:colId xmlns:a16="http://schemas.microsoft.com/office/drawing/2014/main" val="20001"/>
                    </a:ext>
                  </a:extLst>
                </a:gridCol>
                <a:gridCol w="1242138">
                  <a:extLst>
                    <a:ext uri="{9D8B030D-6E8A-4147-A177-3AD203B41FA5}">
                      <a16:colId xmlns:a16="http://schemas.microsoft.com/office/drawing/2014/main" val="20002"/>
                    </a:ext>
                  </a:extLst>
                </a:gridCol>
                <a:gridCol w="1242138">
                  <a:extLst>
                    <a:ext uri="{9D8B030D-6E8A-4147-A177-3AD203B41FA5}">
                      <a16:colId xmlns:a16="http://schemas.microsoft.com/office/drawing/2014/main" val="20003"/>
                    </a:ext>
                  </a:extLst>
                </a:gridCol>
                <a:gridCol w="1728193">
                  <a:extLst>
                    <a:ext uri="{9D8B030D-6E8A-4147-A177-3AD203B41FA5}">
                      <a16:colId xmlns:a16="http://schemas.microsoft.com/office/drawing/2014/main" val="20004"/>
                    </a:ext>
                  </a:extLst>
                </a:gridCol>
              </a:tblGrid>
              <a:tr h="370840">
                <a:tc>
                  <a:txBody>
                    <a:bodyPr/>
                    <a:lstStyle/>
                    <a:p>
                      <a:pPr algn="ctr"/>
                      <a:r>
                        <a:rPr lang="en-US" altLang="zh-CN" dirty="0" smtClean="0"/>
                        <a:t>Features</a:t>
                      </a:r>
                      <a:endParaRPr lang="zh-CN" altLang="en-US" dirty="0"/>
                    </a:p>
                  </a:txBody>
                  <a:tcPr anchor="ctr"/>
                </a:tc>
                <a:tc>
                  <a:txBody>
                    <a:bodyPr/>
                    <a:lstStyle/>
                    <a:p>
                      <a:pPr algn="ctr"/>
                      <a:r>
                        <a:rPr lang="en-US" altLang="zh-CN" dirty="0" smtClean="0"/>
                        <a:t>LBP</a:t>
                      </a:r>
                      <a:endParaRPr lang="zh-CN" altLang="en-US" dirty="0"/>
                    </a:p>
                  </a:txBody>
                  <a:tcPr anchor="ctr"/>
                </a:tc>
                <a:tc>
                  <a:txBody>
                    <a:bodyPr/>
                    <a:lstStyle/>
                    <a:p>
                      <a:pPr algn="ctr"/>
                      <a:r>
                        <a:rPr lang="en-US" altLang="zh-CN" dirty="0" smtClean="0"/>
                        <a:t>HOG</a:t>
                      </a:r>
                      <a:endParaRPr lang="zh-CN" altLang="en-US" dirty="0"/>
                    </a:p>
                  </a:txBody>
                  <a:tcPr anchor="ctr"/>
                </a:tc>
                <a:tc>
                  <a:txBody>
                    <a:bodyPr/>
                    <a:lstStyle/>
                    <a:p>
                      <a:pPr algn="ctr"/>
                      <a:r>
                        <a:rPr lang="en-US" altLang="zh-CN" dirty="0" smtClean="0"/>
                        <a:t>SIFT+FV</a:t>
                      </a:r>
                      <a:endParaRPr lang="zh-CN" altLang="en-US" dirty="0"/>
                    </a:p>
                  </a:txBody>
                  <a:tcPr anchor="ctr"/>
                </a:tc>
                <a:tc>
                  <a:txBody>
                    <a:bodyPr/>
                    <a:lstStyle/>
                    <a:p>
                      <a:pPr algn="ctr"/>
                      <a:r>
                        <a:rPr lang="en-US" altLang="zh-CN" dirty="0" smtClean="0"/>
                        <a:t>Pre-trained</a:t>
                      </a:r>
                      <a:r>
                        <a:rPr lang="zh-CN" altLang="en-US" dirty="0" smtClean="0"/>
                        <a:t> </a:t>
                      </a:r>
                      <a:r>
                        <a:rPr lang="en-US" altLang="zh-CN" dirty="0" smtClean="0"/>
                        <a:t>CNN</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smtClean="0"/>
                        <a:t>Accuracy</a:t>
                      </a:r>
                      <a:endParaRPr lang="zh-CN" altLang="en-US" dirty="0"/>
                    </a:p>
                  </a:txBody>
                  <a:tcPr anchor="ctr"/>
                </a:tc>
                <a:tc>
                  <a:txBody>
                    <a:bodyPr/>
                    <a:lstStyle/>
                    <a:p>
                      <a:pPr algn="ctr"/>
                      <a:r>
                        <a:rPr lang="en-US" altLang="zh-CN" dirty="0" smtClean="0"/>
                        <a:t>76.7</a:t>
                      </a:r>
                      <a:endParaRPr lang="zh-CN" altLang="en-US" dirty="0"/>
                    </a:p>
                  </a:txBody>
                  <a:tcPr anchor="ctr"/>
                </a:tc>
                <a:tc>
                  <a:txBody>
                    <a:bodyPr/>
                    <a:lstStyle/>
                    <a:p>
                      <a:pPr algn="ctr"/>
                      <a:r>
                        <a:rPr lang="en-US" altLang="zh-CN" dirty="0" smtClean="0"/>
                        <a:t>80.7</a:t>
                      </a:r>
                      <a:endParaRPr lang="zh-CN" altLang="en-US" dirty="0"/>
                    </a:p>
                  </a:txBody>
                  <a:tcPr anchor="ctr"/>
                </a:tc>
                <a:tc>
                  <a:txBody>
                    <a:bodyPr/>
                    <a:lstStyle/>
                    <a:p>
                      <a:pPr algn="ctr"/>
                      <a:r>
                        <a:rPr lang="en-US" altLang="zh-CN" dirty="0" smtClean="0"/>
                        <a:t>80.9</a:t>
                      </a:r>
                      <a:endParaRPr lang="zh-CN" altLang="en-US" dirty="0"/>
                    </a:p>
                  </a:txBody>
                  <a:tcPr anchor="ctr"/>
                </a:tc>
                <a:tc>
                  <a:txBody>
                    <a:bodyPr/>
                    <a:lstStyle/>
                    <a:p>
                      <a:pPr algn="ctr"/>
                      <a:r>
                        <a:rPr lang="en-US" altLang="zh-CN" dirty="0" smtClean="0"/>
                        <a:t>81.6</a:t>
                      </a:r>
                      <a:endParaRPr lang="zh-CN" altLang="en-US" dirty="0"/>
                    </a:p>
                  </a:txBody>
                  <a:tcPr anchor="ctr"/>
                </a:tc>
                <a:extLst>
                  <a:ext uri="{0D108BD9-81ED-4DB2-BD59-A6C34878D82A}">
                    <a16:rowId xmlns:a16="http://schemas.microsoft.com/office/drawing/2014/main" val="10001"/>
                  </a:ext>
                </a:extLst>
              </a:tr>
            </a:tbl>
          </a:graphicData>
        </a:graphic>
      </p:graphicFrame>
      <p:sp>
        <p:nvSpPr>
          <p:cNvPr id="8"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Controlled</a:t>
            </a:r>
            <a:r>
              <a:rPr lang="zh-CN" altLang="en-US" sz="4400" dirty="0" smtClean="0"/>
              <a:t> </a:t>
            </a:r>
            <a:r>
              <a:rPr lang="en-US" altLang="zh-CN" sz="4400" dirty="0" smtClean="0"/>
              <a:t>Experiments</a:t>
            </a:r>
            <a:r>
              <a:rPr lang="zh-CN" altLang="en-US" sz="4400" dirty="0" smtClean="0"/>
              <a:t> </a:t>
            </a:r>
            <a:r>
              <a:rPr lang="en-US" altLang="zh-CN" sz="4400" dirty="0" smtClean="0"/>
              <a:t>(CIFAR-10)</a:t>
            </a:r>
            <a:endParaRPr lang="zh-CN" altLang="en-US" sz="4400" dirty="0"/>
          </a:p>
        </p:txBody>
      </p:sp>
      <p:sp>
        <p:nvSpPr>
          <p:cNvPr id="9" name="TextBox 2"/>
          <p:cNvSpPr txBox="1"/>
          <p:nvPr/>
        </p:nvSpPr>
        <p:spPr>
          <a:xfrm>
            <a:off x="215516" y="1153617"/>
            <a:ext cx="8712968" cy="523220"/>
          </a:xfrm>
          <a:prstGeom prst="rect">
            <a:avLst/>
          </a:prstGeom>
          <a:noFill/>
        </p:spPr>
        <p:txBody>
          <a:bodyPr wrap="square" rtlCol="0">
            <a:spAutoFit/>
          </a:bodyPr>
          <a:lstStyle/>
          <a:p>
            <a:pPr marL="457200" indent="-457200">
              <a:buFont typeface="Arial" charset="0"/>
              <a:buChar char="•"/>
              <a:defRPr/>
            </a:pPr>
            <a:r>
              <a:rPr lang="en-US" altLang="zh-CN" sz="2800" dirty="0"/>
              <a:t>Parameter</a:t>
            </a:r>
            <a:r>
              <a:rPr lang="zh-CN" altLang="en-US" sz="2800" dirty="0"/>
              <a:t> </a:t>
            </a:r>
            <a:r>
              <a:rPr lang="en-US" altLang="zh-CN" sz="2800" dirty="0"/>
              <a:t>analysis</a:t>
            </a:r>
            <a:endParaRPr lang="zh-CN" altLang="en-US" sz="2800" dirty="0"/>
          </a:p>
        </p:txBody>
      </p:sp>
      <p:sp>
        <p:nvSpPr>
          <p:cNvPr id="12" name="TextBox 2"/>
          <p:cNvSpPr txBox="1"/>
          <p:nvPr/>
        </p:nvSpPr>
        <p:spPr>
          <a:xfrm>
            <a:off x="215516" y="4475529"/>
            <a:ext cx="8712968" cy="523220"/>
          </a:xfrm>
          <a:prstGeom prst="rect">
            <a:avLst/>
          </a:prstGeom>
          <a:noFill/>
        </p:spPr>
        <p:txBody>
          <a:bodyPr wrap="square" rtlCol="0">
            <a:spAutoFit/>
          </a:bodyPr>
          <a:lstStyle/>
          <a:p>
            <a:pPr marL="457200" indent="-457200">
              <a:buFont typeface="Arial" charset="0"/>
              <a:buChar char="•"/>
              <a:defRPr/>
            </a:pPr>
            <a:r>
              <a:rPr lang="en-US" altLang="zh-CN" sz="2800" dirty="0"/>
              <a:t>Effect</a:t>
            </a:r>
            <a:r>
              <a:rPr lang="zh-CN" altLang="en-US" sz="2800" dirty="0"/>
              <a:t> </a:t>
            </a:r>
            <a:r>
              <a:rPr lang="en-US" altLang="zh-CN" sz="2800" dirty="0"/>
              <a:t>of</a:t>
            </a:r>
            <a:r>
              <a:rPr lang="zh-CN" altLang="en-US" sz="2800" dirty="0"/>
              <a:t> </a:t>
            </a:r>
            <a:r>
              <a:rPr lang="en-US" altLang="zh-CN" sz="2800" dirty="0"/>
              <a:t>different</a:t>
            </a:r>
            <a:r>
              <a:rPr lang="zh-CN" altLang="en-US" sz="2800" dirty="0"/>
              <a:t> </a:t>
            </a:r>
            <a:r>
              <a:rPr lang="en-US" altLang="zh-CN" sz="2800" dirty="0"/>
              <a:t>features</a:t>
            </a:r>
            <a:endParaRPr lang="zh-CN" altLang="en-US" sz="2800" dirty="0"/>
          </a:p>
        </p:txBody>
      </p:sp>
      <p:sp>
        <p:nvSpPr>
          <p:cNvPr id="13" name="圆角矩形 12"/>
          <p:cNvSpPr/>
          <p:nvPr/>
        </p:nvSpPr>
        <p:spPr>
          <a:xfrm>
            <a:off x="1511660" y="5839510"/>
            <a:ext cx="6120680"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a:solidFill>
                  <a:schemeClr val="tx1"/>
                </a:solidFill>
                <a:latin typeface="Calibri" charset="0"/>
                <a:ea typeface="Calibri" charset="0"/>
                <a:cs typeface="Calibri" charset="0"/>
              </a:rPr>
              <a:t>Cycle consistency works well on different hand-crafted features.</a:t>
            </a:r>
            <a:endParaRPr kumimoji="1" lang="zh-CN" altLang="en-US" i="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570240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11</a:t>
            </a:fld>
            <a:endParaRPr lang="zh-CN" altLang="en-US"/>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12" y="1690950"/>
            <a:ext cx="7956376" cy="204575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12" y="4303875"/>
            <a:ext cx="7956376" cy="2047148"/>
          </a:xfrm>
          <a:prstGeom prst="rect">
            <a:avLst/>
          </a:prstGeom>
        </p:spPr>
      </p:pic>
      <p:sp>
        <p:nvSpPr>
          <p:cNvPr id="9"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Applications</a:t>
            </a:r>
            <a:endParaRPr lang="zh-CN" altLang="en-US" sz="4400" dirty="0"/>
          </a:p>
        </p:txBody>
      </p:sp>
      <p:sp>
        <p:nvSpPr>
          <p:cNvPr id="10" name="TextBox 2"/>
          <p:cNvSpPr txBox="1"/>
          <p:nvPr/>
        </p:nvSpPr>
        <p:spPr>
          <a:xfrm>
            <a:off x="215516" y="1153617"/>
            <a:ext cx="8712968" cy="523220"/>
          </a:xfrm>
          <a:prstGeom prst="rect">
            <a:avLst/>
          </a:prstGeom>
          <a:noFill/>
        </p:spPr>
        <p:txBody>
          <a:bodyPr wrap="square" rtlCol="0">
            <a:spAutoFit/>
          </a:bodyPr>
          <a:lstStyle/>
          <a:p>
            <a:pPr marL="571500" indent="-571500">
              <a:buFont typeface="+mj-lt"/>
              <a:buAutoNum type="romanUcPeriod"/>
              <a:defRPr/>
            </a:pPr>
            <a:r>
              <a:rPr lang="en-US" altLang="zh-CN" sz="2800" dirty="0" smtClean="0"/>
              <a:t>Unsupervised</a:t>
            </a:r>
            <a:r>
              <a:rPr lang="zh-CN" altLang="en-US" sz="2800" dirty="0" smtClean="0"/>
              <a:t> </a:t>
            </a:r>
            <a:r>
              <a:rPr lang="en-US" altLang="zh-CN" sz="2800" dirty="0" smtClean="0"/>
              <a:t>feature</a:t>
            </a:r>
            <a:r>
              <a:rPr lang="zh-CN" altLang="en-US" sz="2800" dirty="0" smtClean="0"/>
              <a:t> </a:t>
            </a:r>
            <a:r>
              <a:rPr lang="en-US" altLang="zh-CN" sz="2800" dirty="0" smtClean="0"/>
              <a:t>learning</a:t>
            </a:r>
            <a:endParaRPr lang="zh-CN" altLang="en-US" sz="2800" dirty="0"/>
          </a:p>
        </p:txBody>
      </p:sp>
      <p:sp>
        <p:nvSpPr>
          <p:cNvPr id="11" name="TextBox 2"/>
          <p:cNvSpPr txBox="1"/>
          <p:nvPr/>
        </p:nvSpPr>
        <p:spPr>
          <a:xfrm>
            <a:off x="215516" y="3784722"/>
            <a:ext cx="8712968" cy="523220"/>
          </a:xfrm>
          <a:prstGeom prst="rect">
            <a:avLst/>
          </a:prstGeom>
          <a:noFill/>
        </p:spPr>
        <p:txBody>
          <a:bodyPr wrap="square" rtlCol="0">
            <a:spAutoFit/>
          </a:bodyPr>
          <a:lstStyle/>
          <a:p>
            <a:pPr marL="571500" indent="-571500">
              <a:buFont typeface="+mj-lt"/>
              <a:buAutoNum type="romanUcPeriod" startAt="2"/>
              <a:defRPr/>
            </a:pPr>
            <a:r>
              <a:rPr lang="en-US" altLang="zh-CN" sz="2800" dirty="0" smtClean="0"/>
              <a:t>Semi-supervised</a:t>
            </a:r>
            <a:r>
              <a:rPr lang="zh-CN" altLang="en-US" sz="2800" dirty="0" smtClean="0"/>
              <a:t> </a:t>
            </a:r>
            <a:r>
              <a:rPr lang="en-US" altLang="zh-CN" sz="2800" dirty="0" smtClean="0"/>
              <a:t>learning</a:t>
            </a:r>
            <a:endParaRPr lang="zh-CN" altLang="en-US" sz="2800" dirty="0"/>
          </a:p>
        </p:txBody>
      </p:sp>
    </p:spTree>
    <p:extLst>
      <p:ext uri="{BB962C8B-B14F-4D97-AF65-F5344CB8AC3E}">
        <p14:creationId xmlns:p14="http://schemas.microsoft.com/office/powerpoint/2010/main" val="199243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12</a:t>
            </a:fld>
            <a:endParaRPr lang="zh-CN" altLang="en-US"/>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493" y="3444900"/>
            <a:ext cx="1772676" cy="1755631"/>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356" y="3444900"/>
            <a:ext cx="1773546" cy="1755631"/>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1151" y="3444900"/>
            <a:ext cx="1763297" cy="1755631"/>
          </a:xfrm>
          <a:prstGeom prst="rect">
            <a:avLst/>
          </a:prstGeom>
        </p:spPr>
      </p:pic>
      <p:cxnSp>
        <p:nvCxnSpPr>
          <p:cNvPr id="36" name="直线连接符 35"/>
          <p:cNvCxnSpPr/>
          <p:nvPr/>
        </p:nvCxnSpPr>
        <p:spPr>
          <a:xfrm>
            <a:off x="2483768" y="3356992"/>
            <a:ext cx="0" cy="19738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a:off x="6697216" y="3356992"/>
            <a:ext cx="0" cy="19738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a:off x="4572000" y="3356992"/>
            <a:ext cx="0" cy="19738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971" y="3441363"/>
            <a:ext cx="1747890" cy="1762703"/>
          </a:xfrm>
          <a:prstGeom prst="rect">
            <a:avLst/>
          </a:prstGeom>
        </p:spPr>
      </p:pic>
      <p:sp>
        <p:nvSpPr>
          <p:cNvPr id="44"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Unsupervised</a:t>
            </a:r>
            <a:r>
              <a:rPr lang="zh-CN" altLang="en-US" sz="4400" dirty="0" smtClean="0"/>
              <a:t> </a:t>
            </a:r>
            <a:r>
              <a:rPr lang="en-US" altLang="zh-CN" sz="4400" dirty="0"/>
              <a:t>F</a:t>
            </a:r>
            <a:r>
              <a:rPr lang="en-US" altLang="zh-CN" sz="4400" dirty="0" smtClean="0"/>
              <a:t>eature</a:t>
            </a:r>
            <a:r>
              <a:rPr lang="zh-CN" altLang="en-US" sz="4400" dirty="0" smtClean="0"/>
              <a:t> </a:t>
            </a:r>
            <a:r>
              <a:rPr lang="en-US" altLang="zh-CN" sz="4400" dirty="0"/>
              <a:t>L</a:t>
            </a:r>
            <a:r>
              <a:rPr lang="en-US" altLang="zh-CN" sz="4400" dirty="0" smtClean="0"/>
              <a:t>earning</a:t>
            </a:r>
            <a:endParaRPr lang="zh-CN" altLang="en-US" sz="4400" dirty="0"/>
          </a:p>
        </p:txBody>
      </p:sp>
      <p:sp>
        <p:nvSpPr>
          <p:cNvPr id="45" name="TextBox 2"/>
          <p:cNvSpPr txBox="1"/>
          <p:nvPr/>
        </p:nvSpPr>
        <p:spPr>
          <a:xfrm>
            <a:off x="215516" y="1153617"/>
            <a:ext cx="8712968" cy="1446550"/>
          </a:xfrm>
          <a:prstGeom prst="rect">
            <a:avLst/>
          </a:prstGeom>
          <a:noFill/>
        </p:spPr>
        <p:txBody>
          <a:bodyPr wrap="square" rtlCol="0">
            <a:spAutoFit/>
          </a:bodyPr>
          <a:lstStyle/>
          <a:p>
            <a:pPr marL="457200" indent="-457200">
              <a:buFont typeface="Arial" charset="0"/>
              <a:buChar char="•"/>
            </a:pPr>
            <a:r>
              <a:rPr lang="en-US" altLang="zh-CN" sz="2800" dirty="0"/>
              <a:t>Implementation details</a:t>
            </a:r>
            <a:endParaRPr lang="zh-CN" altLang="en-US" sz="2800" dirty="0"/>
          </a:p>
          <a:p>
            <a:pPr marL="800100" lvl="1" indent="-342900">
              <a:buFontTx/>
              <a:buChar char="-"/>
            </a:pPr>
            <a:r>
              <a:rPr lang="en-US" altLang="zh-CN" sz="2000" dirty="0"/>
              <a:t>Dataset:</a:t>
            </a:r>
            <a:r>
              <a:rPr lang="zh-CN" altLang="en-US" sz="2000" dirty="0"/>
              <a:t> </a:t>
            </a:r>
            <a:r>
              <a:rPr lang="en-US" altLang="zh-CN" sz="2000" dirty="0" err="1"/>
              <a:t>ImageNet</a:t>
            </a:r>
            <a:r>
              <a:rPr lang="zh-CN" altLang="en-US" sz="2000" dirty="0"/>
              <a:t> </a:t>
            </a:r>
            <a:r>
              <a:rPr lang="en-US" altLang="zh-CN" sz="2000" dirty="0"/>
              <a:t>2012</a:t>
            </a:r>
            <a:r>
              <a:rPr lang="zh-CN" altLang="en-US" sz="2000" dirty="0"/>
              <a:t> </a:t>
            </a:r>
            <a:r>
              <a:rPr lang="en-US" altLang="zh-CN" sz="2000" dirty="0"/>
              <a:t>without</a:t>
            </a:r>
            <a:r>
              <a:rPr lang="zh-CN" altLang="en-US" sz="2000" dirty="0"/>
              <a:t> </a:t>
            </a:r>
            <a:r>
              <a:rPr lang="en-US" altLang="zh-CN" sz="2000" dirty="0"/>
              <a:t>any</a:t>
            </a:r>
            <a:r>
              <a:rPr lang="zh-CN" altLang="en-US" sz="2000" dirty="0"/>
              <a:t> </a:t>
            </a:r>
            <a:r>
              <a:rPr lang="en-US" altLang="zh-CN" sz="2000" dirty="0"/>
              <a:t>labels</a:t>
            </a:r>
            <a:r>
              <a:rPr lang="zh-CN" altLang="en-US" sz="2000" dirty="0"/>
              <a:t> </a:t>
            </a:r>
            <a:r>
              <a:rPr lang="en-US" altLang="zh-CN" sz="2000" dirty="0"/>
              <a:t>(~1.3M</a:t>
            </a:r>
            <a:r>
              <a:rPr lang="zh-CN" altLang="en-US" sz="2000" dirty="0"/>
              <a:t> </a:t>
            </a:r>
            <a:r>
              <a:rPr lang="en-US" altLang="zh-CN" sz="2000" dirty="0"/>
              <a:t>images)</a:t>
            </a:r>
            <a:endParaRPr lang="zh-CN" altLang="en-US" sz="2000" dirty="0"/>
          </a:p>
          <a:p>
            <a:pPr marL="800100" lvl="1" indent="-342900">
              <a:buFontTx/>
              <a:buChar char="-"/>
            </a:pPr>
            <a:r>
              <a:rPr lang="en-US" altLang="zh-CN" sz="2000" dirty="0"/>
              <a:t>Base</a:t>
            </a:r>
            <a:r>
              <a:rPr lang="zh-CN" altLang="en-US" sz="2000" dirty="0"/>
              <a:t> </a:t>
            </a:r>
            <a:r>
              <a:rPr lang="en-US" altLang="zh-CN" sz="2000" dirty="0"/>
              <a:t>features:</a:t>
            </a:r>
            <a:r>
              <a:rPr lang="zh-CN" altLang="en-US" sz="2000" dirty="0"/>
              <a:t> </a:t>
            </a:r>
            <a:r>
              <a:rPr lang="en-US" altLang="zh-CN" sz="2000" dirty="0"/>
              <a:t>SIFT+FV</a:t>
            </a:r>
            <a:endParaRPr lang="zh-CN" altLang="en-US" sz="2000" dirty="0"/>
          </a:p>
          <a:p>
            <a:pPr marL="800100" lvl="1" indent="-342900">
              <a:buFontTx/>
              <a:buChar char="-"/>
            </a:pPr>
            <a:r>
              <a:rPr lang="en-US" altLang="zh-CN" sz="2000" dirty="0"/>
              <a:t>Mining</a:t>
            </a:r>
            <a:r>
              <a:rPr lang="zh-CN" altLang="en-US" sz="2000" dirty="0"/>
              <a:t> </a:t>
            </a:r>
            <a:r>
              <a:rPr lang="en-US" altLang="zh-CN" sz="2000" dirty="0"/>
              <a:t>results:</a:t>
            </a:r>
            <a:r>
              <a:rPr lang="zh-CN" altLang="en-US" sz="2000" dirty="0"/>
              <a:t> </a:t>
            </a:r>
            <a:r>
              <a:rPr lang="en-US" altLang="zh-CN" sz="2000" dirty="0"/>
              <a:t>~1M</a:t>
            </a:r>
            <a:r>
              <a:rPr lang="zh-CN" altLang="en-US" sz="2000" dirty="0"/>
              <a:t> </a:t>
            </a:r>
            <a:r>
              <a:rPr lang="en-US" altLang="zh-CN" sz="2000" dirty="0"/>
              <a:t>positives</a:t>
            </a:r>
            <a:r>
              <a:rPr lang="zh-CN" altLang="en-US" sz="2000" dirty="0"/>
              <a:t> </a:t>
            </a:r>
            <a:r>
              <a:rPr lang="en-US" altLang="zh-CN" sz="2000" dirty="0"/>
              <a:t>and</a:t>
            </a:r>
            <a:r>
              <a:rPr lang="zh-CN" altLang="en-US" sz="2000" dirty="0"/>
              <a:t> </a:t>
            </a:r>
            <a:r>
              <a:rPr lang="en-US" altLang="zh-CN" sz="2000" dirty="0"/>
              <a:t>~13M</a:t>
            </a:r>
            <a:r>
              <a:rPr lang="zh-CN" altLang="en-US" sz="2000" dirty="0"/>
              <a:t> </a:t>
            </a:r>
            <a:r>
              <a:rPr lang="en-US" altLang="zh-CN" sz="2000" dirty="0"/>
              <a:t>negatives</a:t>
            </a:r>
            <a:endParaRPr lang="zh-CN" altLang="en-US" sz="2000" dirty="0"/>
          </a:p>
        </p:txBody>
      </p:sp>
      <p:sp>
        <p:nvSpPr>
          <p:cNvPr id="46" name="TextBox 2"/>
          <p:cNvSpPr txBox="1"/>
          <p:nvPr/>
        </p:nvSpPr>
        <p:spPr>
          <a:xfrm>
            <a:off x="210977" y="2783139"/>
            <a:ext cx="8712968" cy="830997"/>
          </a:xfrm>
          <a:prstGeom prst="rect">
            <a:avLst/>
          </a:prstGeom>
          <a:noFill/>
        </p:spPr>
        <p:txBody>
          <a:bodyPr wrap="square" rtlCol="0">
            <a:spAutoFit/>
          </a:bodyPr>
          <a:lstStyle/>
          <a:p>
            <a:pPr marL="457200" indent="-457200">
              <a:buFont typeface="Arial" charset="0"/>
              <a:buChar char="•"/>
            </a:pPr>
            <a:r>
              <a:rPr lang="en-US" altLang="zh-CN" sz="2800" dirty="0" smtClean="0"/>
              <a:t>Cycle</a:t>
            </a:r>
            <a:r>
              <a:rPr lang="zh-CN" altLang="en-US" sz="2800" dirty="0" smtClean="0"/>
              <a:t> </a:t>
            </a:r>
            <a:r>
              <a:rPr lang="en-US" altLang="zh-CN" sz="2800" dirty="0" smtClean="0"/>
              <a:t>detection</a:t>
            </a:r>
            <a:r>
              <a:rPr lang="zh-CN" altLang="en-US" sz="2800" dirty="0" smtClean="0"/>
              <a:t> </a:t>
            </a:r>
            <a:r>
              <a:rPr lang="en-US" altLang="zh-CN" sz="2800" dirty="0" smtClean="0"/>
              <a:t>results</a:t>
            </a:r>
            <a:endParaRPr lang="zh-CN" altLang="en-US" sz="2800" dirty="0"/>
          </a:p>
          <a:p>
            <a:pPr marL="800100" lvl="1" indent="-342900">
              <a:buFontTx/>
              <a:buChar char="-"/>
            </a:pPr>
            <a:endParaRPr lang="zh-CN" altLang="en-US" sz="2000" dirty="0"/>
          </a:p>
        </p:txBody>
      </p:sp>
      <p:sp>
        <p:nvSpPr>
          <p:cNvPr id="47" name="圆角矩形 46"/>
          <p:cNvSpPr/>
          <p:nvPr/>
        </p:nvSpPr>
        <p:spPr>
          <a:xfrm>
            <a:off x="2236202" y="5330828"/>
            <a:ext cx="4662518"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i="1" dirty="0" smtClean="0">
                <a:solidFill>
                  <a:schemeClr val="tx1"/>
                </a:solidFill>
              </a:rPr>
              <a:t>Positive</a:t>
            </a:r>
            <a:r>
              <a:rPr kumimoji="1" lang="zh-CN" altLang="en-US" i="1" dirty="0" smtClean="0">
                <a:solidFill>
                  <a:schemeClr val="tx1"/>
                </a:solidFill>
              </a:rPr>
              <a:t> </a:t>
            </a:r>
            <a:r>
              <a:rPr kumimoji="1" lang="en-US" altLang="zh-CN" i="1" dirty="0" smtClean="0">
                <a:solidFill>
                  <a:schemeClr val="tx1"/>
                </a:solidFill>
              </a:rPr>
              <a:t>pairs</a:t>
            </a:r>
            <a:r>
              <a:rPr kumimoji="1" lang="zh-CN" altLang="en-US" i="1" dirty="0" smtClean="0">
                <a:solidFill>
                  <a:schemeClr val="tx1"/>
                </a:solidFill>
              </a:rPr>
              <a:t> </a:t>
            </a:r>
            <a:r>
              <a:rPr kumimoji="1" lang="en-US" altLang="zh-CN" i="1" dirty="0">
                <a:solidFill>
                  <a:schemeClr val="tx1"/>
                </a:solidFill>
              </a:rPr>
              <a:t>with</a:t>
            </a:r>
            <a:r>
              <a:rPr kumimoji="1" lang="zh-CN" altLang="en-US" i="1" dirty="0">
                <a:solidFill>
                  <a:schemeClr val="tx1"/>
                </a:solidFill>
              </a:rPr>
              <a:t> </a:t>
            </a:r>
            <a:r>
              <a:rPr kumimoji="1" lang="en-US" altLang="zh-CN" i="1" dirty="0">
                <a:solidFill>
                  <a:schemeClr val="tx1"/>
                </a:solidFill>
              </a:rPr>
              <a:t>large</a:t>
            </a:r>
            <a:r>
              <a:rPr kumimoji="1" lang="zh-CN" altLang="en-US" i="1" dirty="0">
                <a:solidFill>
                  <a:schemeClr val="tx1"/>
                </a:solidFill>
              </a:rPr>
              <a:t> </a:t>
            </a:r>
            <a:r>
              <a:rPr lang="en-US" altLang="zh-CN" i="1" dirty="0">
                <a:solidFill>
                  <a:schemeClr val="tx1"/>
                </a:solidFill>
              </a:rPr>
              <a:t>appearance </a:t>
            </a:r>
            <a:r>
              <a:rPr lang="en-US" altLang="zh-CN" i="1" dirty="0" smtClean="0">
                <a:solidFill>
                  <a:schemeClr val="tx1"/>
                </a:solidFill>
              </a:rPr>
              <a:t>variations </a:t>
            </a:r>
            <a:endParaRPr lang="en-US" altLang="zh-CN" i="1" dirty="0">
              <a:solidFill>
                <a:schemeClr val="tx1"/>
              </a:solidFill>
            </a:endParaRPr>
          </a:p>
        </p:txBody>
      </p:sp>
    </p:spTree>
    <p:extLst>
      <p:ext uri="{BB962C8B-B14F-4D97-AF65-F5344CB8AC3E}">
        <p14:creationId xmlns:p14="http://schemas.microsoft.com/office/powerpoint/2010/main" val="137226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13</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20" y="1052736"/>
            <a:ext cx="7137400" cy="4927600"/>
          </a:xfrm>
          <a:prstGeom prst="rect">
            <a:avLst/>
          </a:prstGeom>
        </p:spPr>
      </p:pic>
      <p:sp>
        <p:nvSpPr>
          <p:cNvPr id="9" name="文本框 8"/>
          <p:cNvSpPr txBox="1"/>
          <p:nvPr/>
        </p:nvSpPr>
        <p:spPr>
          <a:xfrm>
            <a:off x="7442468" y="1268760"/>
            <a:ext cx="970137" cy="369332"/>
          </a:xfrm>
          <a:prstGeom prst="rect">
            <a:avLst/>
          </a:prstGeom>
          <a:noFill/>
        </p:spPr>
        <p:txBody>
          <a:bodyPr wrap="none" rtlCol="0">
            <a:spAutoFit/>
          </a:bodyPr>
          <a:lstStyle/>
          <a:p>
            <a:r>
              <a:rPr kumimoji="1" lang="en-US" altLang="zh-CN" i="1" dirty="0" smtClean="0"/>
              <a:t>Random</a:t>
            </a:r>
            <a:endParaRPr kumimoji="1" lang="zh-CN" altLang="en-US" i="1" dirty="0"/>
          </a:p>
        </p:txBody>
      </p:sp>
      <p:sp>
        <p:nvSpPr>
          <p:cNvPr id="10" name="文本框 9"/>
          <p:cNvSpPr txBox="1"/>
          <p:nvPr/>
        </p:nvSpPr>
        <p:spPr>
          <a:xfrm>
            <a:off x="7442468" y="2869106"/>
            <a:ext cx="1443472" cy="369332"/>
          </a:xfrm>
          <a:prstGeom prst="rect">
            <a:avLst/>
          </a:prstGeom>
          <a:noFill/>
        </p:spPr>
        <p:txBody>
          <a:bodyPr wrap="none" rtlCol="0">
            <a:spAutoFit/>
          </a:bodyPr>
          <a:lstStyle/>
          <a:p>
            <a:r>
              <a:rPr kumimoji="1" lang="en-US" altLang="zh-CN" i="1" dirty="0" smtClean="0">
                <a:solidFill>
                  <a:srgbClr val="FF0000"/>
                </a:solidFill>
              </a:rPr>
              <a:t>Unsupervised</a:t>
            </a:r>
            <a:endParaRPr kumimoji="1" lang="zh-CN" altLang="en-US" i="1" dirty="0">
              <a:solidFill>
                <a:srgbClr val="FF0000"/>
              </a:solidFill>
            </a:endParaRPr>
          </a:p>
        </p:txBody>
      </p:sp>
      <p:sp>
        <p:nvSpPr>
          <p:cNvPr id="11" name="文本框 10"/>
          <p:cNvSpPr txBox="1"/>
          <p:nvPr/>
        </p:nvSpPr>
        <p:spPr>
          <a:xfrm>
            <a:off x="7442468" y="2073529"/>
            <a:ext cx="1215846" cy="369332"/>
          </a:xfrm>
          <a:prstGeom prst="rect">
            <a:avLst/>
          </a:prstGeom>
          <a:noFill/>
        </p:spPr>
        <p:txBody>
          <a:bodyPr wrap="none" rtlCol="0">
            <a:spAutoFit/>
          </a:bodyPr>
          <a:lstStyle/>
          <a:p>
            <a:r>
              <a:rPr kumimoji="1" lang="en-US" altLang="zh-CN" i="1" dirty="0" smtClean="0">
                <a:solidFill>
                  <a:srgbClr val="FF0000"/>
                </a:solidFill>
              </a:rPr>
              <a:t>Supervised</a:t>
            </a:r>
            <a:endParaRPr kumimoji="1" lang="zh-CN" altLang="en-US" i="1" dirty="0">
              <a:solidFill>
                <a:srgbClr val="FF0000"/>
              </a:solidFill>
            </a:endParaRPr>
          </a:p>
        </p:txBody>
      </p:sp>
      <p:sp>
        <p:nvSpPr>
          <p:cNvPr id="12" name="文本框 11"/>
          <p:cNvSpPr txBox="1"/>
          <p:nvPr/>
        </p:nvSpPr>
        <p:spPr>
          <a:xfrm>
            <a:off x="7452320" y="3751451"/>
            <a:ext cx="970137" cy="369332"/>
          </a:xfrm>
          <a:prstGeom prst="rect">
            <a:avLst/>
          </a:prstGeom>
          <a:noFill/>
        </p:spPr>
        <p:txBody>
          <a:bodyPr wrap="none" rtlCol="0">
            <a:spAutoFit/>
          </a:bodyPr>
          <a:lstStyle/>
          <a:p>
            <a:r>
              <a:rPr kumimoji="1" lang="en-US" altLang="zh-CN" i="1" dirty="0" smtClean="0"/>
              <a:t>Random</a:t>
            </a:r>
            <a:endParaRPr kumimoji="1" lang="zh-CN" altLang="en-US" i="1" dirty="0"/>
          </a:p>
        </p:txBody>
      </p:sp>
      <p:sp>
        <p:nvSpPr>
          <p:cNvPr id="13" name="文本框 12"/>
          <p:cNvSpPr txBox="1"/>
          <p:nvPr/>
        </p:nvSpPr>
        <p:spPr>
          <a:xfrm>
            <a:off x="7452320" y="5351797"/>
            <a:ext cx="1443472" cy="369332"/>
          </a:xfrm>
          <a:prstGeom prst="rect">
            <a:avLst/>
          </a:prstGeom>
          <a:noFill/>
        </p:spPr>
        <p:txBody>
          <a:bodyPr wrap="none" rtlCol="0">
            <a:spAutoFit/>
          </a:bodyPr>
          <a:lstStyle/>
          <a:p>
            <a:r>
              <a:rPr kumimoji="1" lang="en-US" altLang="zh-CN" i="1" dirty="0" smtClean="0">
                <a:solidFill>
                  <a:srgbClr val="FF0000"/>
                </a:solidFill>
              </a:rPr>
              <a:t>Unsupervised</a:t>
            </a:r>
            <a:endParaRPr kumimoji="1" lang="zh-CN" altLang="en-US" i="1" dirty="0">
              <a:solidFill>
                <a:srgbClr val="FF0000"/>
              </a:solidFill>
            </a:endParaRPr>
          </a:p>
        </p:txBody>
      </p:sp>
      <p:sp>
        <p:nvSpPr>
          <p:cNvPr id="14" name="文本框 13"/>
          <p:cNvSpPr txBox="1"/>
          <p:nvPr/>
        </p:nvSpPr>
        <p:spPr>
          <a:xfrm>
            <a:off x="7452320" y="4556220"/>
            <a:ext cx="1215846" cy="369332"/>
          </a:xfrm>
          <a:prstGeom prst="rect">
            <a:avLst/>
          </a:prstGeom>
          <a:noFill/>
        </p:spPr>
        <p:txBody>
          <a:bodyPr wrap="none" rtlCol="0">
            <a:spAutoFit/>
          </a:bodyPr>
          <a:lstStyle/>
          <a:p>
            <a:r>
              <a:rPr kumimoji="1" lang="en-US" altLang="zh-CN" i="1" dirty="0" smtClean="0">
                <a:solidFill>
                  <a:srgbClr val="FF0000"/>
                </a:solidFill>
              </a:rPr>
              <a:t>Supervised</a:t>
            </a:r>
            <a:endParaRPr kumimoji="1" lang="zh-CN" altLang="en-US" i="1" dirty="0">
              <a:solidFill>
                <a:srgbClr val="FF0000"/>
              </a:solidFill>
            </a:endParaRPr>
          </a:p>
        </p:txBody>
      </p:sp>
      <p:sp>
        <p:nvSpPr>
          <p:cNvPr id="15" name="TextBox 1"/>
          <p:cNvSpPr txBox="1"/>
          <p:nvPr/>
        </p:nvSpPr>
        <p:spPr>
          <a:xfrm>
            <a:off x="0" y="260648"/>
            <a:ext cx="9144000" cy="769441"/>
          </a:xfrm>
          <a:prstGeom prst="rect">
            <a:avLst/>
          </a:prstGeom>
          <a:noFill/>
        </p:spPr>
        <p:txBody>
          <a:bodyPr wrap="square" rtlCol="0">
            <a:spAutoFit/>
          </a:bodyPr>
          <a:lstStyle/>
          <a:p>
            <a:pPr algn="ctr"/>
            <a:r>
              <a:rPr lang="en-US" altLang="zh-CN" sz="4400" dirty="0"/>
              <a:t>Qualitative </a:t>
            </a:r>
            <a:r>
              <a:rPr lang="en-US" altLang="zh-CN" sz="4400" dirty="0" smtClean="0"/>
              <a:t>evaluation</a:t>
            </a:r>
            <a:r>
              <a:rPr lang="zh-CN" altLang="en-US" sz="4400" dirty="0" smtClean="0"/>
              <a:t> </a:t>
            </a:r>
            <a:r>
              <a:rPr lang="en-US" altLang="zh-CN" sz="4400" dirty="0" smtClean="0"/>
              <a:t>-</a:t>
            </a:r>
            <a:r>
              <a:rPr lang="zh-CN" altLang="en-US" sz="4400" dirty="0" smtClean="0"/>
              <a:t> </a:t>
            </a:r>
            <a:r>
              <a:rPr lang="en-US" altLang="zh-CN" sz="4400" dirty="0" smtClean="0"/>
              <a:t>Search</a:t>
            </a:r>
            <a:endParaRPr lang="zh-CN" altLang="en-US" sz="4400" dirty="0"/>
          </a:p>
        </p:txBody>
      </p:sp>
      <p:sp>
        <p:nvSpPr>
          <p:cNvPr id="17" name="矩形 16"/>
          <p:cNvSpPr/>
          <p:nvPr/>
        </p:nvSpPr>
        <p:spPr>
          <a:xfrm>
            <a:off x="1187624" y="1883400"/>
            <a:ext cx="6264696" cy="1597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207852" y="4382389"/>
            <a:ext cx="6264696" cy="1597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2051720" y="6080770"/>
            <a:ext cx="5040560"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smtClean="0"/>
              <a:t>Comparable</a:t>
            </a:r>
            <a:r>
              <a:rPr lang="zh-CN" altLang="en-US" i="1" dirty="0" smtClean="0"/>
              <a:t> </a:t>
            </a:r>
            <a:r>
              <a:rPr lang="en-US" altLang="zh-CN" i="1" dirty="0"/>
              <a:t>to</a:t>
            </a:r>
            <a:r>
              <a:rPr lang="zh-CN" altLang="en-US" i="1" dirty="0"/>
              <a:t> </a:t>
            </a:r>
            <a:r>
              <a:rPr lang="en-US" altLang="zh-CN" i="1" dirty="0"/>
              <a:t>supervised</a:t>
            </a:r>
            <a:r>
              <a:rPr lang="zh-CN" altLang="en-US" i="1" dirty="0"/>
              <a:t> </a:t>
            </a:r>
            <a:r>
              <a:rPr lang="en-US" altLang="zh-CN" i="1" dirty="0"/>
              <a:t>learned</a:t>
            </a:r>
            <a:r>
              <a:rPr lang="zh-CN" altLang="en-US" i="1" dirty="0"/>
              <a:t> </a:t>
            </a:r>
            <a:r>
              <a:rPr lang="en-US" altLang="zh-CN" i="1" dirty="0"/>
              <a:t>representations</a:t>
            </a:r>
            <a:endParaRPr kumimoji="1" lang="zh-CN" altLang="en-US" i="1" dirty="0"/>
          </a:p>
        </p:txBody>
      </p:sp>
    </p:spTree>
    <p:extLst>
      <p:ext uri="{BB962C8B-B14F-4D97-AF65-F5344CB8AC3E}">
        <p14:creationId xmlns:p14="http://schemas.microsoft.com/office/powerpoint/2010/main" val="1609946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14</a:t>
            </a:fld>
            <a:endParaRPr lang="zh-CN" altLang="en-US"/>
          </a:p>
        </p:txBody>
      </p:sp>
      <p:sp>
        <p:nvSpPr>
          <p:cNvPr id="9" name="文本框 8"/>
          <p:cNvSpPr txBox="1"/>
          <p:nvPr/>
        </p:nvSpPr>
        <p:spPr>
          <a:xfrm>
            <a:off x="7442468" y="1340768"/>
            <a:ext cx="970137" cy="369332"/>
          </a:xfrm>
          <a:prstGeom prst="rect">
            <a:avLst/>
          </a:prstGeom>
          <a:noFill/>
        </p:spPr>
        <p:txBody>
          <a:bodyPr wrap="none" rtlCol="0">
            <a:spAutoFit/>
          </a:bodyPr>
          <a:lstStyle/>
          <a:p>
            <a:r>
              <a:rPr kumimoji="1" lang="en-US" altLang="zh-CN" i="1" dirty="0" smtClean="0"/>
              <a:t>Random</a:t>
            </a:r>
            <a:endParaRPr kumimoji="1" lang="zh-CN" altLang="en-US" i="1" dirty="0"/>
          </a:p>
        </p:txBody>
      </p:sp>
      <p:sp>
        <p:nvSpPr>
          <p:cNvPr id="10" name="文本框 9"/>
          <p:cNvSpPr txBox="1"/>
          <p:nvPr/>
        </p:nvSpPr>
        <p:spPr>
          <a:xfrm>
            <a:off x="7442468" y="2941114"/>
            <a:ext cx="1443472" cy="369332"/>
          </a:xfrm>
          <a:prstGeom prst="rect">
            <a:avLst/>
          </a:prstGeom>
          <a:noFill/>
        </p:spPr>
        <p:txBody>
          <a:bodyPr wrap="none" rtlCol="0">
            <a:spAutoFit/>
          </a:bodyPr>
          <a:lstStyle/>
          <a:p>
            <a:r>
              <a:rPr kumimoji="1" lang="en-US" altLang="zh-CN" i="1" dirty="0" smtClean="0">
                <a:solidFill>
                  <a:srgbClr val="FF0000"/>
                </a:solidFill>
              </a:rPr>
              <a:t>Unsupervised</a:t>
            </a:r>
            <a:endParaRPr kumimoji="1" lang="zh-CN" altLang="en-US" i="1" dirty="0">
              <a:solidFill>
                <a:srgbClr val="FF0000"/>
              </a:solidFill>
            </a:endParaRPr>
          </a:p>
        </p:txBody>
      </p:sp>
      <p:sp>
        <p:nvSpPr>
          <p:cNvPr id="11" name="文本框 10"/>
          <p:cNvSpPr txBox="1"/>
          <p:nvPr/>
        </p:nvSpPr>
        <p:spPr>
          <a:xfrm>
            <a:off x="7442468" y="2145537"/>
            <a:ext cx="1215846" cy="369332"/>
          </a:xfrm>
          <a:prstGeom prst="rect">
            <a:avLst/>
          </a:prstGeom>
          <a:noFill/>
        </p:spPr>
        <p:txBody>
          <a:bodyPr wrap="none" rtlCol="0">
            <a:spAutoFit/>
          </a:bodyPr>
          <a:lstStyle/>
          <a:p>
            <a:r>
              <a:rPr kumimoji="1" lang="en-US" altLang="zh-CN" i="1" dirty="0" smtClean="0">
                <a:solidFill>
                  <a:srgbClr val="FF0000"/>
                </a:solidFill>
              </a:rPr>
              <a:t>Supervised</a:t>
            </a:r>
            <a:endParaRPr kumimoji="1" lang="zh-CN" altLang="en-US" i="1" dirty="0">
              <a:solidFill>
                <a:srgbClr val="FF0000"/>
              </a:solidFill>
            </a:endParaRPr>
          </a:p>
        </p:txBody>
      </p:sp>
      <p:sp>
        <p:nvSpPr>
          <p:cNvPr id="12" name="文本框 11"/>
          <p:cNvSpPr txBox="1"/>
          <p:nvPr/>
        </p:nvSpPr>
        <p:spPr>
          <a:xfrm>
            <a:off x="7452320" y="3823459"/>
            <a:ext cx="970137" cy="369332"/>
          </a:xfrm>
          <a:prstGeom prst="rect">
            <a:avLst/>
          </a:prstGeom>
          <a:noFill/>
        </p:spPr>
        <p:txBody>
          <a:bodyPr wrap="none" rtlCol="0">
            <a:spAutoFit/>
          </a:bodyPr>
          <a:lstStyle/>
          <a:p>
            <a:r>
              <a:rPr kumimoji="1" lang="en-US" altLang="zh-CN" i="1" dirty="0" smtClean="0"/>
              <a:t>Random</a:t>
            </a:r>
            <a:endParaRPr kumimoji="1" lang="zh-CN" altLang="en-US" i="1" dirty="0"/>
          </a:p>
        </p:txBody>
      </p:sp>
      <p:sp>
        <p:nvSpPr>
          <p:cNvPr id="13" name="文本框 12"/>
          <p:cNvSpPr txBox="1"/>
          <p:nvPr/>
        </p:nvSpPr>
        <p:spPr>
          <a:xfrm>
            <a:off x="7452320" y="5423805"/>
            <a:ext cx="1443472" cy="369332"/>
          </a:xfrm>
          <a:prstGeom prst="rect">
            <a:avLst/>
          </a:prstGeom>
          <a:noFill/>
        </p:spPr>
        <p:txBody>
          <a:bodyPr wrap="none" rtlCol="0">
            <a:spAutoFit/>
          </a:bodyPr>
          <a:lstStyle/>
          <a:p>
            <a:r>
              <a:rPr kumimoji="1" lang="en-US" altLang="zh-CN" i="1" dirty="0" smtClean="0">
                <a:solidFill>
                  <a:srgbClr val="FF0000"/>
                </a:solidFill>
              </a:rPr>
              <a:t>Unsupervised</a:t>
            </a:r>
            <a:endParaRPr kumimoji="1" lang="zh-CN" altLang="en-US" i="1" dirty="0">
              <a:solidFill>
                <a:srgbClr val="FF0000"/>
              </a:solidFill>
            </a:endParaRPr>
          </a:p>
        </p:txBody>
      </p:sp>
      <p:sp>
        <p:nvSpPr>
          <p:cNvPr id="14" name="文本框 13"/>
          <p:cNvSpPr txBox="1"/>
          <p:nvPr/>
        </p:nvSpPr>
        <p:spPr>
          <a:xfrm>
            <a:off x="7452320" y="4628228"/>
            <a:ext cx="1215846" cy="369332"/>
          </a:xfrm>
          <a:prstGeom prst="rect">
            <a:avLst/>
          </a:prstGeom>
          <a:noFill/>
        </p:spPr>
        <p:txBody>
          <a:bodyPr wrap="none" rtlCol="0">
            <a:spAutoFit/>
          </a:bodyPr>
          <a:lstStyle/>
          <a:p>
            <a:r>
              <a:rPr kumimoji="1" lang="en-US" altLang="zh-CN" i="1" dirty="0" smtClean="0">
                <a:solidFill>
                  <a:srgbClr val="FF0000"/>
                </a:solidFill>
              </a:rPr>
              <a:t>Supervised</a:t>
            </a:r>
            <a:endParaRPr kumimoji="1" lang="zh-CN" altLang="en-US" i="1" dirty="0">
              <a:solidFill>
                <a:srgbClr val="FF0000"/>
              </a:solidFill>
            </a:endParaRPr>
          </a:p>
        </p:txBody>
      </p:sp>
      <p:sp>
        <p:nvSpPr>
          <p:cNvPr id="15" name="TextBox 1"/>
          <p:cNvSpPr txBox="1"/>
          <p:nvPr/>
        </p:nvSpPr>
        <p:spPr>
          <a:xfrm>
            <a:off x="0" y="260648"/>
            <a:ext cx="9144000" cy="769441"/>
          </a:xfrm>
          <a:prstGeom prst="rect">
            <a:avLst/>
          </a:prstGeom>
          <a:noFill/>
        </p:spPr>
        <p:txBody>
          <a:bodyPr wrap="square" rtlCol="0">
            <a:spAutoFit/>
          </a:bodyPr>
          <a:lstStyle/>
          <a:p>
            <a:pPr algn="ctr"/>
            <a:r>
              <a:rPr lang="en-US" altLang="zh-CN" sz="4400" dirty="0"/>
              <a:t>Qualitative evaluation</a:t>
            </a:r>
            <a:r>
              <a:rPr lang="zh-CN" altLang="en-US" sz="4400" dirty="0"/>
              <a:t> </a:t>
            </a:r>
            <a:r>
              <a:rPr lang="en-US" altLang="zh-CN" sz="4400" dirty="0"/>
              <a:t>-</a:t>
            </a:r>
            <a:r>
              <a:rPr lang="zh-CN" altLang="en-US" sz="4400" dirty="0"/>
              <a:t> </a:t>
            </a:r>
            <a:r>
              <a:rPr lang="en-US" altLang="zh-CN" sz="4400" dirty="0"/>
              <a:t>Search</a:t>
            </a:r>
            <a:endParaRPr lang="zh-CN" altLang="en-US" sz="4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7" y="1124744"/>
            <a:ext cx="7112369" cy="4838526"/>
          </a:xfrm>
          <a:prstGeom prst="rect">
            <a:avLst/>
          </a:prstGeom>
        </p:spPr>
      </p:pic>
      <p:sp>
        <p:nvSpPr>
          <p:cNvPr id="18" name="矩形 17"/>
          <p:cNvSpPr/>
          <p:nvPr/>
        </p:nvSpPr>
        <p:spPr>
          <a:xfrm>
            <a:off x="1187624" y="1917050"/>
            <a:ext cx="6264696" cy="1597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1187624" y="4365323"/>
            <a:ext cx="6264696" cy="1597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2051720" y="6081927"/>
            <a:ext cx="5040560"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smtClean="0"/>
              <a:t>Comparable</a:t>
            </a:r>
            <a:r>
              <a:rPr lang="zh-CN" altLang="en-US" i="1" dirty="0" smtClean="0"/>
              <a:t> </a:t>
            </a:r>
            <a:r>
              <a:rPr lang="en-US" altLang="zh-CN" i="1" dirty="0"/>
              <a:t>to</a:t>
            </a:r>
            <a:r>
              <a:rPr lang="zh-CN" altLang="en-US" i="1" dirty="0"/>
              <a:t> </a:t>
            </a:r>
            <a:r>
              <a:rPr lang="en-US" altLang="zh-CN" i="1" dirty="0"/>
              <a:t>supervised</a:t>
            </a:r>
            <a:r>
              <a:rPr lang="zh-CN" altLang="en-US" i="1" dirty="0"/>
              <a:t> </a:t>
            </a:r>
            <a:r>
              <a:rPr lang="en-US" altLang="zh-CN" i="1" dirty="0"/>
              <a:t>learned</a:t>
            </a:r>
            <a:r>
              <a:rPr lang="zh-CN" altLang="en-US" i="1" dirty="0"/>
              <a:t> </a:t>
            </a:r>
            <a:r>
              <a:rPr lang="en-US" altLang="zh-CN" i="1" dirty="0"/>
              <a:t>representations</a:t>
            </a:r>
            <a:endParaRPr kumimoji="1" lang="zh-CN" altLang="en-US" i="1" dirty="0"/>
          </a:p>
        </p:txBody>
      </p:sp>
    </p:spTree>
    <p:extLst>
      <p:ext uri="{BB962C8B-B14F-4D97-AF65-F5344CB8AC3E}">
        <p14:creationId xmlns:p14="http://schemas.microsoft.com/office/powerpoint/2010/main" val="140990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15</a:t>
            </a:fld>
            <a:endParaRPr lang="zh-CN" altLang="en-US"/>
          </a:p>
        </p:txBody>
      </p:sp>
      <p:sp>
        <p:nvSpPr>
          <p:cNvPr id="8" name="文本框 7"/>
          <p:cNvSpPr txBox="1"/>
          <p:nvPr/>
        </p:nvSpPr>
        <p:spPr>
          <a:xfrm>
            <a:off x="1551269" y="1484784"/>
            <a:ext cx="6041462" cy="369332"/>
          </a:xfrm>
          <a:prstGeom prst="rect">
            <a:avLst/>
          </a:prstGeom>
          <a:noFill/>
        </p:spPr>
        <p:txBody>
          <a:bodyPr wrap="none" rtlCol="0">
            <a:spAutoFit/>
          </a:bodyPr>
          <a:lstStyle/>
          <a:p>
            <a:pPr algn="ctr"/>
            <a:r>
              <a:rPr kumimoji="1" lang="en-US" altLang="zh-CN" i="1" dirty="0" smtClean="0"/>
              <a:t>Comparisons</a:t>
            </a:r>
            <a:r>
              <a:rPr kumimoji="1" lang="zh-CN" altLang="en-US" i="1" dirty="0" smtClean="0"/>
              <a:t> </a:t>
            </a:r>
            <a:r>
              <a:rPr kumimoji="1" lang="en-US" altLang="zh-CN" i="1" dirty="0" smtClean="0"/>
              <a:t>of</a:t>
            </a:r>
            <a:r>
              <a:rPr kumimoji="1" lang="zh-CN" altLang="en-US" i="1" dirty="0" smtClean="0"/>
              <a:t> </a:t>
            </a:r>
            <a:r>
              <a:rPr kumimoji="1" lang="en-US" altLang="zh-CN" i="1" dirty="0" smtClean="0"/>
              <a:t>image</a:t>
            </a:r>
            <a:r>
              <a:rPr kumimoji="1" lang="zh-CN" altLang="en-US" i="1" dirty="0" smtClean="0"/>
              <a:t> </a:t>
            </a:r>
            <a:r>
              <a:rPr kumimoji="1" lang="en-US" altLang="zh-CN" i="1" dirty="0" smtClean="0"/>
              <a:t>classification</a:t>
            </a:r>
            <a:r>
              <a:rPr kumimoji="1" lang="zh-CN" altLang="en-US" i="1" dirty="0" smtClean="0"/>
              <a:t> </a:t>
            </a:r>
            <a:r>
              <a:rPr kumimoji="1" lang="en-US" altLang="zh-CN" i="1" dirty="0" smtClean="0"/>
              <a:t>performance</a:t>
            </a:r>
            <a:r>
              <a:rPr kumimoji="1" lang="zh-CN" altLang="en-US" i="1" dirty="0" smtClean="0"/>
              <a:t> </a:t>
            </a:r>
            <a:r>
              <a:rPr kumimoji="1" lang="en-US" altLang="zh-CN" i="1" dirty="0" smtClean="0"/>
              <a:t>on</a:t>
            </a:r>
            <a:r>
              <a:rPr kumimoji="1" lang="zh-CN" altLang="en-US" i="1" dirty="0" smtClean="0"/>
              <a:t> </a:t>
            </a:r>
            <a:r>
              <a:rPr kumimoji="1" lang="en-US" altLang="zh-CN" i="1" dirty="0" smtClean="0"/>
              <a:t>VOC</a:t>
            </a:r>
            <a:r>
              <a:rPr kumimoji="1" lang="zh-CN" altLang="en-US" i="1" dirty="0" smtClean="0"/>
              <a:t> </a:t>
            </a:r>
            <a:r>
              <a:rPr kumimoji="1" lang="en-US" altLang="zh-CN" i="1" dirty="0" smtClean="0"/>
              <a:t>2007</a:t>
            </a:r>
            <a:endParaRPr kumimoji="1" lang="zh-CN" altLang="en-US" i="1" dirty="0"/>
          </a:p>
        </p:txBody>
      </p:sp>
      <p:graphicFrame>
        <p:nvGraphicFramePr>
          <p:cNvPr id="2" name="表格 1"/>
          <p:cNvGraphicFramePr>
            <a:graphicFrameLocks noGrp="1"/>
          </p:cNvGraphicFramePr>
          <p:nvPr>
            <p:extLst>
              <p:ext uri="{D42A27DB-BD31-4B8C-83A1-F6EECF244321}">
                <p14:modId xmlns:p14="http://schemas.microsoft.com/office/powerpoint/2010/main" val="1137638147"/>
              </p:ext>
            </p:extLst>
          </p:nvPr>
        </p:nvGraphicFramePr>
        <p:xfrm>
          <a:off x="901488" y="1933765"/>
          <a:ext cx="7341024" cy="2595880"/>
        </p:xfrm>
        <a:graphic>
          <a:graphicData uri="http://schemas.openxmlformats.org/drawingml/2006/table">
            <a:tbl>
              <a:tblPr firstRow="1" bandRow="1">
                <a:tableStyleId>{5C22544A-7EE6-4342-B048-85BDC9FD1C3A}</a:tableStyleId>
              </a:tblPr>
              <a:tblGrid>
                <a:gridCol w="2447008">
                  <a:extLst>
                    <a:ext uri="{9D8B030D-6E8A-4147-A177-3AD203B41FA5}">
                      <a16:colId xmlns:a16="http://schemas.microsoft.com/office/drawing/2014/main" val="20000"/>
                    </a:ext>
                  </a:extLst>
                </a:gridCol>
                <a:gridCol w="2447008">
                  <a:extLst>
                    <a:ext uri="{9D8B030D-6E8A-4147-A177-3AD203B41FA5}">
                      <a16:colId xmlns:a16="http://schemas.microsoft.com/office/drawing/2014/main" val="20001"/>
                    </a:ext>
                  </a:extLst>
                </a:gridCol>
                <a:gridCol w="2447008">
                  <a:extLst>
                    <a:ext uri="{9D8B030D-6E8A-4147-A177-3AD203B41FA5}">
                      <a16:colId xmlns:a16="http://schemas.microsoft.com/office/drawing/2014/main" val="20002"/>
                    </a:ext>
                  </a:extLst>
                </a:gridCol>
              </a:tblGrid>
              <a:tr h="370840">
                <a:tc>
                  <a:txBody>
                    <a:bodyPr/>
                    <a:lstStyle/>
                    <a:p>
                      <a:pPr algn="ctr"/>
                      <a:r>
                        <a:rPr lang="en-US" altLang="zh-CN" dirty="0" smtClean="0"/>
                        <a:t>Methods</a:t>
                      </a:r>
                      <a:endParaRPr lang="zh-CN" altLang="en-US" dirty="0"/>
                    </a:p>
                  </a:txBody>
                  <a:tcPr anchor="ctr"/>
                </a:tc>
                <a:tc>
                  <a:txBody>
                    <a:bodyPr/>
                    <a:lstStyle/>
                    <a:p>
                      <a:pPr algn="ctr"/>
                      <a:r>
                        <a:rPr lang="en-US" altLang="zh-CN" dirty="0" smtClean="0"/>
                        <a:t>Supervision</a:t>
                      </a:r>
                      <a:endParaRPr lang="zh-CN" altLang="en-US" dirty="0"/>
                    </a:p>
                  </a:txBody>
                  <a:tcPr anchor="ctr"/>
                </a:tc>
                <a:tc>
                  <a:txBody>
                    <a:bodyPr/>
                    <a:lstStyle/>
                    <a:p>
                      <a:pPr algn="ctr"/>
                      <a:r>
                        <a:rPr lang="en-US" altLang="zh-CN" dirty="0" smtClean="0"/>
                        <a:t>Classification</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smtClean="0"/>
                        <a:t>Agrawal</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ICCV’15</a:t>
                      </a:r>
                      <a:endParaRPr lang="zh-CN" altLang="en-US" dirty="0"/>
                    </a:p>
                  </a:txBody>
                  <a:tcPr anchor="ctr"/>
                </a:tc>
                <a:tc>
                  <a:txBody>
                    <a:bodyPr/>
                    <a:lstStyle/>
                    <a:p>
                      <a:pPr algn="ctr"/>
                      <a:r>
                        <a:rPr lang="en-US" altLang="zh-CN" dirty="0" smtClean="0"/>
                        <a:t>Ego-motion</a:t>
                      </a:r>
                      <a:endParaRPr lang="zh-CN" altLang="en-US" dirty="0"/>
                    </a:p>
                  </a:txBody>
                  <a:tcPr anchor="ctr"/>
                </a:tc>
                <a:tc>
                  <a:txBody>
                    <a:bodyPr/>
                    <a:lstStyle/>
                    <a:p>
                      <a:pPr algn="ctr"/>
                      <a:r>
                        <a:rPr lang="en-US" altLang="zh-CN" dirty="0" smtClean="0"/>
                        <a:t>52.9</a:t>
                      </a:r>
                      <a:endParaRPr lang="zh-CN" altLang="en-US" dirty="0"/>
                    </a:p>
                  </a:txBody>
                  <a:tcPr anchor="ctr"/>
                </a:tc>
                <a:extLst>
                  <a:ext uri="{0D108BD9-81ED-4DB2-BD59-A6C34878D82A}">
                    <a16:rowId xmlns:a16="http://schemas.microsoft.com/office/drawing/2014/main" val="10001"/>
                  </a:ext>
                </a:extLst>
              </a:tr>
              <a:tr h="370840">
                <a:tc>
                  <a:txBody>
                    <a:bodyPr/>
                    <a:lstStyle/>
                    <a:p>
                      <a:pPr algn="ctr"/>
                      <a:r>
                        <a:rPr lang="en-US" altLang="zh-CN" dirty="0" err="1" smtClean="0"/>
                        <a:t>Doersch</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ICCV’15</a:t>
                      </a:r>
                      <a:endParaRPr lang="zh-CN" altLang="en-US" dirty="0"/>
                    </a:p>
                  </a:txBody>
                  <a:tcPr anchor="ctr"/>
                </a:tc>
                <a:tc>
                  <a:txBody>
                    <a:bodyPr/>
                    <a:lstStyle/>
                    <a:p>
                      <a:pPr algn="ctr"/>
                      <a:r>
                        <a:rPr lang="en-US" altLang="zh-CN" dirty="0" smtClean="0"/>
                        <a:t>Context</a:t>
                      </a:r>
                      <a:endParaRPr lang="zh-CN" altLang="en-US" dirty="0"/>
                    </a:p>
                  </a:txBody>
                  <a:tcPr anchor="ctr"/>
                </a:tc>
                <a:tc>
                  <a:txBody>
                    <a:bodyPr/>
                    <a:lstStyle/>
                    <a:p>
                      <a:pPr algn="ctr"/>
                      <a:r>
                        <a:rPr lang="en-US" altLang="zh-CN" dirty="0" smtClean="0"/>
                        <a:t>55.3</a:t>
                      </a:r>
                      <a:endParaRPr lang="zh-CN" altLang="en-US" dirty="0"/>
                    </a:p>
                  </a:txBody>
                  <a:tcPr anchor="ctr"/>
                </a:tc>
                <a:extLst>
                  <a:ext uri="{0D108BD9-81ED-4DB2-BD59-A6C34878D82A}">
                    <a16:rowId xmlns:a16="http://schemas.microsoft.com/office/drawing/2014/main" val="10002"/>
                  </a:ext>
                </a:extLst>
              </a:tr>
              <a:tr h="370840">
                <a:tc>
                  <a:txBody>
                    <a:bodyPr/>
                    <a:lstStyle/>
                    <a:p>
                      <a:pPr algn="ctr"/>
                      <a:r>
                        <a:rPr lang="en-US" altLang="zh-CN" dirty="0" smtClean="0"/>
                        <a:t>Wang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ICCV’15</a:t>
                      </a:r>
                      <a:endParaRPr lang="zh-CN" altLang="en-US" dirty="0"/>
                    </a:p>
                  </a:txBody>
                  <a:tcPr anchor="ctr"/>
                </a:tc>
                <a:tc>
                  <a:txBody>
                    <a:bodyPr/>
                    <a:lstStyle/>
                    <a:p>
                      <a:pPr algn="ctr"/>
                      <a:r>
                        <a:rPr lang="en-US" altLang="zh-CN" dirty="0" smtClean="0"/>
                        <a:t>Tracking</a:t>
                      </a:r>
                      <a:r>
                        <a:rPr lang="zh-CN" altLang="en-US" dirty="0" smtClean="0"/>
                        <a:t> </a:t>
                      </a:r>
                      <a:r>
                        <a:rPr lang="en-US" altLang="zh-CN" dirty="0" smtClean="0"/>
                        <a:t>triplet</a:t>
                      </a:r>
                      <a:endParaRPr lang="zh-CN" altLang="en-US" dirty="0"/>
                    </a:p>
                  </a:txBody>
                  <a:tcPr anchor="ctr"/>
                </a:tc>
                <a:tc>
                  <a:txBody>
                    <a:bodyPr/>
                    <a:lstStyle/>
                    <a:p>
                      <a:pPr algn="ctr"/>
                      <a:r>
                        <a:rPr lang="en-US" altLang="zh-CN" dirty="0" smtClean="0"/>
                        <a:t>58.4</a:t>
                      </a:r>
                      <a:endParaRPr lang="zh-CN" altLang="en-US" dirty="0"/>
                    </a:p>
                  </a:txBody>
                  <a:tcPr anchor="ctr"/>
                </a:tc>
                <a:extLst>
                  <a:ext uri="{0D108BD9-81ED-4DB2-BD59-A6C34878D82A}">
                    <a16:rowId xmlns:a16="http://schemas.microsoft.com/office/drawing/2014/main" val="10003"/>
                  </a:ext>
                </a:extLst>
              </a:tr>
              <a:tr h="370840">
                <a:tc>
                  <a:txBody>
                    <a:bodyPr/>
                    <a:lstStyle/>
                    <a:p>
                      <a:pPr algn="ctr"/>
                      <a:r>
                        <a:rPr lang="en-US" altLang="zh-CN" dirty="0" smtClean="0"/>
                        <a:t>Ours</a:t>
                      </a:r>
                      <a:r>
                        <a:rPr lang="zh-CN" altLang="en-US" dirty="0" smtClean="0"/>
                        <a:t> </a:t>
                      </a:r>
                      <a:r>
                        <a:rPr lang="en-US" altLang="zh-CN" dirty="0" smtClean="0"/>
                        <a:t>(SIFT+FV)</a:t>
                      </a:r>
                      <a:endParaRPr lang="zh-CN" altLang="en-US" dirty="0" smtClean="0"/>
                    </a:p>
                  </a:txBody>
                  <a:tcPr anchor="ctr"/>
                </a:tc>
                <a:tc>
                  <a:txBody>
                    <a:bodyPr/>
                    <a:lstStyle/>
                    <a:p>
                      <a:pPr algn="ctr"/>
                      <a:r>
                        <a:rPr lang="en-US" altLang="zh-CN" dirty="0" smtClean="0"/>
                        <a:t>Matching</a:t>
                      </a:r>
                      <a:r>
                        <a:rPr lang="zh-CN" altLang="en-US" dirty="0" smtClean="0"/>
                        <a:t> </a:t>
                      </a:r>
                      <a:r>
                        <a:rPr lang="en-US" altLang="zh-CN" dirty="0" smtClean="0"/>
                        <a:t>pair</a:t>
                      </a:r>
                      <a:endParaRPr lang="zh-CN" altLang="en-US" dirty="0"/>
                    </a:p>
                  </a:txBody>
                  <a:tcPr anchor="ctr"/>
                </a:tc>
                <a:tc>
                  <a:txBody>
                    <a:bodyPr/>
                    <a:lstStyle/>
                    <a:p>
                      <a:pPr algn="ctr"/>
                      <a:r>
                        <a:rPr lang="en-US" altLang="zh-CN" dirty="0" smtClean="0"/>
                        <a:t>46.0</a:t>
                      </a:r>
                      <a:endParaRPr lang="zh-CN" altLang="en-US" dirty="0"/>
                    </a:p>
                  </a:txBody>
                  <a:tcPr anchor="ctr"/>
                </a:tc>
                <a:extLst>
                  <a:ext uri="{0D108BD9-81ED-4DB2-BD59-A6C34878D82A}">
                    <a16:rowId xmlns:a16="http://schemas.microsoft.com/office/drawing/2014/main" val="10004"/>
                  </a:ext>
                </a:extLst>
              </a:tr>
              <a:tr h="370840">
                <a:tc>
                  <a:txBody>
                    <a:bodyPr/>
                    <a:lstStyle/>
                    <a:p>
                      <a:pPr algn="ctr"/>
                      <a:r>
                        <a:rPr lang="en-US" altLang="zh-CN" dirty="0" smtClean="0"/>
                        <a:t>Ours</a:t>
                      </a:r>
                      <a:r>
                        <a:rPr lang="zh-CN" altLang="en-US" dirty="0" smtClean="0"/>
                        <a:t> </a:t>
                      </a:r>
                      <a:r>
                        <a:rPr lang="en-US" altLang="zh-CN" dirty="0" smtClean="0"/>
                        <a:t>(Learned</a:t>
                      </a:r>
                      <a:r>
                        <a:rPr lang="zh-CN" altLang="en-US" baseline="0" dirty="0" smtClean="0"/>
                        <a:t> </a:t>
                      </a:r>
                      <a:r>
                        <a:rPr lang="en-US" altLang="zh-CN" baseline="0" dirty="0" smtClean="0"/>
                        <a:t>features</a:t>
                      </a:r>
                      <a:r>
                        <a:rPr lang="en-US" altLang="zh-CN" dirty="0" smtClean="0"/>
                        <a:t>)</a:t>
                      </a:r>
                      <a:endParaRPr lang="zh-CN" altLang="en-US" dirty="0" smtClean="0"/>
                    </a:p>
                  </a:txBody>
                  <a:tcPr anchor="ctr"/>
                </a:tc>
                <a:tc>
                  <a:txBody>
                    <a:bodyPr/>
                    <a:lstStyle/>
                    <a:p>
                      <a:pPr algn="ctr"/>
                      <a:r>
                        <a:rPr lang="en-US" altLang="zh-CN" dirty="0" smtClean="0"/>
                        <a:t>Matching</a:t>
                      </a:r>
                      <a:r>
                        <a:rPr lang="zh-CN" altLang="en-US" dirty="0" smtClean="0"/>
                        <a:t> </a:t>
                      </a:r>
                      <a:r>
                        <a:rPr lang="en-US" altLang="zh-CN" dirty="0" smtClean="0"/>
                        <a:t>pair</a:t>
                      </a:r>
                      <a:endParaRPr lang="zh-CN" altLang="en-US" dirty="0"/>
                    </a:p>
                  </a:txBody>
                  <a:tcPr anchor="ctr"/>
                </a:tc>
                <a:tc>
                  <a:txBody>
                    <a:bodyPr/>
                    <a:lstStyle/>
                    <a:p>
                      <a:pPr algn="ctr"/>
                      <a:r>
                        <a:rPr lang="en-US" altLang="zh-CN" dirty="0" smtClean="0"/>
                        <a:t>56.5</a:t>
                      </a:r>
                      <a:endParaRPr lang="zh-CN" altLang="en-US" dirty="0"/>
                    </a:p>
                  </a:txBody>
                  <a:tcPr anchor="ctr"/>
                </a:tc>
                <a:extLst>
                  <a:ext uri="{0D108BD9-81ED-4DB2-BD59-A6C34878D82A}">
                    <a16:rowId xmlns:a16="http://schemas.microsoft.com/office/drawing/2014/main" val="10005"/>
                  </a:ext>
                </a:extLst>
              </a:tr>
              <a:tr h="370840">
                <a:tc>
                  <a:txBody>
                    <a:bodyPr/>
                    <a:lstStyle/>
                    <a:p>
                      <a:pPr algn="ctr"/>
                      <a:r>
                        <a:rPr lang="en-US" altLang="zh-CN" dirty="0" err="1" smtClean="0"/>
                        <a:t>Krizhevsky</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NIPS’12</a:t>
                      </a:r>
                      <a:endParaRPr lang="zh-CN" altLang="en-US" dirty="0"/>
                    </a:p>
                  </a:txBody>
                  <a:tcPr anchor="ctr"/>
                </a:tc>
                <a:tc>
                  <a:txBody>
                    <a:bodyPr/>
                    <a:lstStyle/>
                    <a:p>
                      <a:pPr algn="ctr"/>
                      <a:r>
                        <a:rPr lang="en-US" altLang="zh-CN" dirty="0" smtClean="0"/>
                        <a:t>Class</a:t>
                      </a:r>
                      <a:r>
                        <a:rPr lang="zh-CN" altLang="en-US" dirty="0" smtClean="0"/>
                        <a:t> </a:t>
                      </a:r>
                      <a:r>
                        <a:rPr lang="en-US" altLang="zh-CN" dirty="0" smtClean="0"/>
                        <a:t>labels</a:t>
                      </a:r>
                      <a:endParaRPr lang="zh-CN" altLang="en-US" dirty="0"/>
                    </a:p>
                  </a:txBody>
                  <a:tcPr anchor="ctr"/>
                </a:tc>
                <a:tc>
                  <a:txBody>
                    <a:bodyPr/>
                    <a:lstStyle/>
                    <a:p>
                      <a:pPr algn="ctr"/>
                      <a:r>
                        <a:rPr lang="en-US" altLang="zh-CN" dirty="0" smtClean="0"/>
                        <a:t>69.5</a:t>
                      </a:r>
                      <a:endParaRPr lang="zh-CN" altLang="en-US" dirty="0"/>
                    </a:p>
                  </a:txBody>
                  <a:tcPr anchor="ctr"/>
                </a:tc>
                <a:extLst>
                  <a:ext uri="{0D108BD9-81ED-4DB2-BD59-A6C34878D82A}">
                    <a16:rowId xmlns:a16="http://schemas.microsoft.com/office/drawing/2014/main" val="10006"/>
                  </a:ext>
                </a:extLst>
              </a:tr>
            </a:tbl>
          </a:graphicData>
        </a:graphic>
      </p:graphicFrame>
      <p:sp>
        <p:nvSpPr>
          <p:cNvPr id="3" name="矩形 2"/>
          <p:cNvSpPr/>
          <p:nvPr/>
        </p:nvSpPr>
        <p:spPr>
          <a:xfrm>
            <a:off x="901488" y="3420289"/>
            <a:ext cx="734102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TextBox 1"/>
          <p:cNvSpPr txBox="1"/>
          <p:nvPr/>
        </p:nvSpPr>
        <p:spPr>
          <a:xfrm>
            <a:off x="0" y="260648"/>
            <a:ext cx="9144000" cy="769441"/>
          </a:xfrm>
          <a:prstGeom prst="rect">
            <a:avLst/>
          </a:prstGeom>
          <a:noFill/>
        </p:spPr>
        <p:txBody>
          <a:bodyPr wrap="square" rtlCol="0">
            <a:spAutoFit/>
          </a:bodyPr>
          <a:lstStyle/>
          <a:p>
            <a:pPr algn="ctr"/>
            <a:r>
              <a:rPr lang="en-US" altLang="zh-CN" sz="4400" dirty="0"/>
              <a:t>Quantitative </a:t>
            </a:r>
            <a:r>
              <a:rPr lang="en-US" altLang="zh-CN" sz="4400" dirty="0" smtClean="0"/>
              <a:t>Evaluation</a:t>
            </a:r>
            <a:r>
              <a:rPr lang="zh-CN" altLang="en-US" sz="4400" dirty="0" smtClean="0"/>
              <a:t> </a:t>
            </a:r>
            <a:r>
              <a:rPr lang="en-US" altLang="zh-CN" sz="4400" dirty="0" smtClean="0"/>
              <a:t>-</a:t>
            </a:r>
            <a:r>
              <a:rPr lang="zh-CN" altLang="en-US" sz="4400" dirty="0" smtClean="0"/>
              <a:t> </a:t>
            </a:r>
            <a:r>
              <a:rPr lang="en-US" altLang="zh-CN" sz="4400" dirty="0" smtClean="0"/>
              <a:t>Classification</a:t>
            </a:r>
            <a:r>
              <a:rPr lang="zh-CN" altLang="en-US" sz="4400" dirty="0" smtClean="0"/>
              <a:t> </a:t>
            </a:r>
            <a:endParaRPr lang="zh-CN" altLang="en-US" sz="4400" dirty="0"/>
          </a:p>
        </p:txBody>
      </p:sp>
      <p:sp>
        <p:nvSpPr>
          <p:cNvPr id="15" name="圆角矩形 14"/>
          <p:cNvSpPr/>
          <p:nvPr/>
        </p:nvSpPr>
        <p:spPr>
          <a:xfrm>
            <a:off x="1556664" y="5238439"/>
            <a:ext cx="5805645"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smtClean="0"/>
              <a:t>Significant</a:t>
            </a:r>
            <a:r>
              <a:rPr lang="zh-CN" altLang="en-US" i="1" dirty="0" smtClean="0"/>
              <a:t> </a:t>
            </a:r>
            <a:r>
              <a:rPr lang="en-US" altLang="zh-CN" i="1" dirty="0" smtClean="0"/>
              <a:t>improvement</a:t>
            </a:r>
            <a:r>
              <a:rPr lang="zh-CN" altLang="en-US" i="1" dirty="0" smtClean="0"/>
              <a:t> </a:t>
            </a:r>
            <a:r>
              <a:rPr lang="en-US" altLang="zh-CN" i="1" dirty="0" smtClean="0"/>
              <a:t>over</a:t>
            </a:r>
            <a:r>
              <a:rPr lang="zh-CN" altLang="en-US" i="1" dirty="0" smtClean="0"/>
              <a:t> </a:t>
            </a:r>
            <a:r>
              <a:rPr lang="en-US" altLang="zh-CN" i="1" dirty="0" smtClean="0"/>
              <a:t>hand-crafted features</a:t>
            </a:r>
            <a:endParaRPr kumimoji="1" lang="zh-CN" altLang="en-US" i="1" dirty="0"/>
          </a:p>
        </p:txBody>
      </p:sp>
      <p:sp>
        <p:nvSpPr>
          <p:cNvPr id="10" name="圆角矩形 9"/>
          <p:cNvSpPr/>
          <p:nvPr/>
        </p:nvSpPr>
        <p:spPr>
          <a:xfrm>
            <a:off x="1551268" y="4653136"/>
            <a:ext cx="5811041"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smtClean="0">
                <a:solidFill>
                  <a:schemeClr val="tx1"/>
                </a:solidFill>
              </a:rPr>
              <a:t>Competitive </a:t>
            </a:r>
            <a:r>
              <a:rPr lang="en-US" altLang="zh-CN" i="1" dirty="0">
                <a:solidFill>
                  <a:schemeClr val="tx1"/>
                </a:solidFill>
              </a:rPr>
              <a:t>performance with the </a:t>
            </a:r>
            <a:r>
              <a:rPr lang="en-US" altLang="zh-CN" i="1" dirty="0" smtClean="0">
                <a:solidFill>
                  <a:schemeClr val="tx1"/>
                </a:solidFill>
              </a:rPr>
              <a:t>state-of-the-arts</a:t>
            </a:r>
            <a:endParaRPr kumimoji="1" lang="zh-CN" altLang="en-US" i="1" dirty="0"/>
          </a:p>
        </p:txBody>
      </p:sp>
    </p:spTree>
    <p:extLst>
      <p:ext uri="{BB962C8B-B14F-4D97-AF65-F5344CB8AC3E}">
        <p14:creationId xmlns:p14="http://schemas.microsoft.com/office/powerpoint/2010/main" val="105176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16</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401"/>
            <a:ext cx="9144000" cy="2484408"/>
          </a:xfrm>
          <a:prstGeom prst="rect">
            <a:avLst/>
          </a:prstGeom>
        </p:spPr>
      </p:pic>
      <p:sp>
        <p:nvSpPr>
          <p:cNvPr id="7" name="文本框 6"/>
          <p:cNvSpPr txBox="1"/>
          <p:nvPr/>
        </p:nvSpPr>
        <p:spPr>
          <a:xfrm>
            <a:off x="1655676" y="1151087"/>
            <a:ext cx="5832648" cy="369332"/>
          </a:xfrm>
          <a:prstGeom prst="rect">
            <a:avLst/>
          </a:prstGeom>
          <a:noFill/>
        </p:spPr>
        <p:txBody>
          <a:bodyPr wrap="square" rtlCol="0">
            <a:spAutoFit/>
          </a:bodyPr>
          <a:lstStyle/>
          <a:p>
            <a:pPr algn="ctr"/>
            <a:r>
              <a:rPr lang="en-US" altLang="zh-CN" i="1" dirty="0" smtClean="0"/>
              <a:t>Classification</a:t>
            </a:r>
            <a:r>
              <a:rPr lang="zh-CN" altLang="en-US" i="1" dirty="0" smtClean="0"/>
              <a:t> </a:t>
            </a:r>
            <a:r>
              <a:rPr lang="en-US" altLang="zh-CN" i="1" dirty="0" smtClean="0"/>
              <a:t>results</a:t>
            </a:r>
            <a:r>
              <a:rPr lang="zh-CN" altLang="en-US" i="1" dirty="0" smtClean="0"/>
              <a:t> </a:t>
            </a:r>
            <a:r>
              <a:rPr lang="en-US" altLang="zh-CN" i="1" dirty="0" smtClean="0"/>
              <a:t>on </a:t>
            </a:r>
            <a:r>
              <a:rPr lang="en-US" altLang="zh-CN" i="1" dirty="0"/>
              <a:t>three </a:t>
            </a:r>
            <a:r>
              <a:rPr lang="en-US" altLang="zh-CN" i="1" dirty="0" smtClean="0"/>
              <a:t>vision</a:t>
            </a:r>
            <a:r>
              <a:rPr lang="zh-CN" altLang="en-US" i="1" dirty="0" smtClean="0"/>
              <a:t> </a:t>
            </a:r>
            <a:r>
              <a:rPr lang="en-US" altLang="zh-CN" i="1" dirty="0" smtClean="0"/>
              <a:t>datasets</a:t>
            </a:r>
            <a:endParaRPr lang="en-US" altLang="zh-CN" i="1" dirty="0"/>
          </a:p>
        </p:txBody>
      </p:sp>
      <p:graphicFrame>
        <p:nvGraphicFramePr>
          <p:cNvPr id="8" name="表格 7"/>
          <p:cNvGraphicFramePr>
            <a:graphicFrameLocks noGrp="1"/>
          </p:cNvGraphicFramePr>
          <p:nvPr>
            <p:extLst>
              <p:ext uri="{D42A27DB-BD31-4B8C-83A1-F6EECF244321}">
                <p14:modId xmlns:p14="http://schemas.microsoft.com/office/powerpoint/2010/main" val="1043388777"/>
              </p:ext>
            </p:extLst>
          </p:nvPr>
        </p:nvGraphicFramePr>
        <p:xfrm>
          <a:off x="641902" y="4525077"/>
          <a:ext cx="7860196" cy="1175578"/>
        </p:xfrm>
        <a:graphic>
          <a:graphicData uri="http://schemas.openxmlformats.org/drawingml/2006/table">
            <a:tbl>
              <a:tblPr firstRow="1" bandRow="1">
                <a:tableStyleId>{5C22544A-7EE6-4342-B048-85BDC9FD1C3A}</a:tableStyleId>
              </a:tblPr>
              <a:tblGrid>
                <a:gridCol w="1965049">
                  <a:extLst>
                    <a:ext uri="{9D8B030D-6E8A-4147-A177-3AD203B41FA5}">
                      <a16:colId xmlns:a16="http://schemas.microsoft.com/office/drawing/2014/main" val="20000"/>
                    </a:ext>
                  </a:extLst>
                </a:gridCol>
                <a:gridCol w="1965049">
                  <a:extLst>
                    <a:ext uri="{9D8B030D-6E8A-4147-A177-3AD203B41FA5}">
                      <a16:colId xmlns:a16="http://schemas.microsoft.com/office/drawing/2014/main" val="20001"/>
                    </a:ext>
                  </a:extLst>
                </a:gridCol>
                <a:gridCol w="1965049">
                  <a:extLst>
                    <a:ext uri="{9D8B030D-6E8A-4147-A177-3AD203B41FA5}">
                      <a16:colId xmlns:a16="http://schemas.microsoft.com/office/drawing/2014/main" val="20002"/>
                    </a:ext>
                  </a:extLst>
                </a:gridCol>
                <a:gridCol w="1965049">
                  <a:extLst>
                    <a:ext uri="{9D8B030D-6E8A-4147-A177-3AD203B41FA5}">
                      <a16:colId xmlns:a16="http://schemas.microsoft.com/office/drawing/2014/main" val="20003"/>
                    </a:ext>
                  </a:extLst>
                </a:gridCol>
              </a:tblGrid>
              <a:tr h="444058">
                <a:tc>
                  <a:txBody>
                    <a:bodyPr/>
                    <a:lstStyle/>
                    <a:p>
                      <a:pPr algn="ctr"/>
                      <a:endParaRPr lang="zh-CN" altLang="en-US" dirty="0"/>
                    </a:p>
                  </a:txBody>
                  <a:tcPr anchor="ctr"/>
                </a:tc>
                <a:tc>
                  <a:txBody>
                    <a:bodyPr/>
                    <a:lstStyle/>
                    <a:p>
                      <a:pPr algn="ctr"/>
                      <a:r>
                        <a:rPr lang="en-US" altLang="zh-CN" dirty="0" smtClean="0"/>
                        <a:t>CIFAR-10</a:t>
                      </a:r>
                      <a:endParaRPr lang="zh-CN" altLang="en-US" dirty="0"/>
                    </a:p>
                  </a:txBody>
                  <a:tcPr anchor="ctr"/>
                </a:tc>
                <a:tc>
                  <a:txBody>
                    <a:bodyPr/>
                    <a:lstStyle/>
                    <a:p>
                      <a:pPr algn="ctr"/>
                      <a:r>
                        <a:rPr lang="en-US" altLang="zh-CN" dirty="0" smtClean="0"/>
                        <a:t>CUB-200-2011</a:t>
                      </a:r>
                      <a:endParaRPr lang="zh-CN" altLang="en-US" dirty="0"/>
                    </a:p>
                  </a:txBody>
                  <a:tcPr anchor="ctr"/>
                </a:tc>
                <a:tc>
                  <a:txBody>
                    <a:bodyPr/>
                    <a:lstStyle/>
                    <a:p>
                      <a:pPr algn="ctr"/>
                      <a:r>
                        <a:rPr lang="en-US" altLang="zh-CN" dirty="0" smtClean="0"/>
                        <a:t>MIT</a:t>
                      </a:r>
                      <a:r>
                        <a:rPr lang="zh-CN" altLang="en-US" dirty="0" smtClean="0"/>
                        <a:t> </a:t>
                      </a:r>
                      <a:r>
                        <a:rPr lang="en-US" altLang="zh-CN" dirty="0" smtClean="0"/>
                        <a:t>indoor-67</a:t>
                      </a:r>
                      <a:endParaRPr lang="zh-CN" altLang="en-US" dirty="0"/>
                    </a:p>
                  </a:txBody>
                  <a:tcPr anchor="ctr"/>
                </a:tc>
                <a:extLst>
                  <a:ext uri="{0D108BD9-81ED-4DB2-BD59-A6C34878D82A}">
                    <a16:rowId xmlns:a16="http://schemas.microsoft.com/office/drawing/2014/main" val="10000"/>
                  </a:ext>
                </a:extLst>
              </a:tr>
              <a:tr h="316148">
                <a:tc>
                  <a:txBody>
                    <a:bodyPr/>
                    <a:lstStyle/>
                    <a:p>
                      <a:pPr algn="ctr"/>
                      <a:r>
                        <a:rPr lang="en-US" altLang="zh-CN" dirty="0" smtClean="0"/>
                        <a:t>Random</a:t>
                      </a:r>
                      <a:r>
                        <a:rPr lang="zh-CN" altLang="en-US" dirty="0" smtClean="0"/>
                        <a:t> </a:t>
                      </a:r>
                      <a:r>
                        <a:rPr lang="en-US" altLang="zh-CN" dirty="0" smtClean="0"/>
                        <a:t>sampling</a:t>
                      </a:r>
                      <a:endParaRPr lang="zh-CN" altLang="en-US" dirty="0"/>
                    </a:p>
                  </a:txBody>
                  <a:tcPr anchor="ctr"/>
                </a:tc>
                <a:tc>
                  <a:txBody>
                    <a:bodyPr/>
                    <a:lstStyle/>
                    <a:p>
                      <a:pPr algn="ctr"/>
                      <a:r>
                        <a:rPr lang="en-US" altLang="zh-CN" dirty="0" smtClean="0"/>
                        <a:t>10.0</a:t>
                      </a:r>
                      <a:endParaRPr lang="zh-CN" altLang="en-US" dirty="0"/>
                    </a:p>
                  </a:txBody>
                  <a:tcPr anchor="ctr"/>
                </a:tc>
                <a:tc>
                  <a:txBody>
                    <a:bodyPr/>
                    <a:lstStyle/>
                    <a:p>
                      <a:pPr algn="ctr"/>
                      <a:r>
                        <a:rPr lang="en-US" altLang="zh-CN" dirty="0" smtClean="0"/>
                        <a:t>0.5</a:t>
                      </a:r>
                      <a:endParaRPr lang="zh-CN" altLang="en-US" dirty="0"/>
                    </a:p>
                  </a:txBody>
                  <a:tcPr anchor="ctr"/>
                </a:tc>
                <a:tc>
                  <a:txBody>
                    <a:bodyPr/>
                    <a:lstStyle/>
                    <a:p>
                      <a:pPr algn="ctr"/>
                      <a:r>
                        <a:rPr lang="en-US" altLang="zh-CN" dirty="0" smtClean="0"/>
                        <a:t>1.5</a:t>
                      </a:r>
                      <a:endParaRPr lang="zh-CN" altLang="en-US" dirty="0"/>
                    </a:p>
                  </a:txBody>
                  <a:tcPr anchor="ctr"/>
                </a:tc>
                <a:extLst>
                  <a:ext uri="{0D108BD9-81ED-4DB2-BD59-A6C34878D82A}">
                    <a16:rowId xmlns:a16="http://schemas.microsoft.com/office/drawing/2014/main" val="10001"/>
                  </a:ext>
                </a:extLst>
              </a:tr>
              <a:tr h="316148">
                <a:tc>
                  <a:txBody>
                    <a:bodyPr/>
                    <a:lstStyle/>
                    <a:p>
                      <a:pPr algn="ctr"/>
                      <a:r>
                        <a:rPr lang="en-US" altLang="zh-CN" dirty="0" smtClean="0"/>
                        <a:t>4-cycle</a:t>
                      </a:r>
                      <a:endParaRPr lang="zh-CN" altLang="en-US" dirty="0"/>
                    </a:p>
                  </a:txBody>
                  <a:tcPr anchor="ctr"/>
                </a:tc>
                <a:tc>
                  <a:txBody>
                    <a:bodyPr/>
                    <a:lstStyle/>
                    <a:p>
                      <a:pPr algn="ctr"/>
                      <a:r>
                        <a:rPr lang="en-US" altLang="zh-CN" dirty="0" smtClean="0"/>
                        <a:t>83.0</a:t>
                      </a:r>
                      <a:endParaRPr lang="zh-CN" altLang="en-US" dirty="0"/>
                    </a:p>
                  </a:txBody>
                  <a:tcPr anchor="ctr"/>
                </a:tc>
                <a:tc>
                  <a:txBody>
                    <a:bodyPr/>
                    <a:lstStyle/>
                    <a:p>
                      <a:pPr algn="ctr"/>
                      <a:r>
                        <a:rPr lang="en-US" altLang="zh-CN" dirty="0" smtClean="0"/>
                        <a:t>55.8</a:t>
                      </a:r>
                      <a:endParaRPr lang="zh-CN" altLang="en-US" dirty="0"/>
                    </a:p>
                  </a:txBody>
                  <a:tcPr anchor="ctr"/>
                </a:tc>
                <a:tc>
                  <a:txBody>
                    <a:bodyPr/>
                    <a:lstStyle/>
                    <a:p>
                      <a:pPr algn="ctr"/>
                      <a:r>
                        <a:rPr lang="en-US" altLang="zh-CN" dirty="0" smtClean="0"/>
                        <a:t>65.8</a:t>
                      </a:r>
                      <a:endParaRPr lang="zh-CN" altLang="en-US" dirty="0"/>
                    </a:p>
                  </a:txBody>
                  <a:tcPr anchor="ctr"/>
                </a:tc>
                <a:extLst>
                  <a:ext uri="{0D108BD9-81ED-4DB2-BD59-A6C34878D82A}">
                    <a16:rowId xmlns:a16="http://schemas.microsoft.com/office/drawing/2014/main" val="10002"/>
                  </a:ext>
                </a:extLst>
              </a:tr>
            </a:tbl>
          </a:graphicData>
        </a:graphic>
      </p:graphicFrame>
      <p:sp>
        <p:nvSpPr>
          <p:cNvPr id="9" name="文本框 8"/>
          <p:cNvSpPr txBox="1"/>
          <p:nvPr/>
        </p:nvSpPr>
        <p:spPr>
          <a:xfrm>
            <a:off x="1655676" y="4149080"/>
            <a:ext cx="5832648" cy="369332"/>
          </a:xfrm>
          <a:prstGeom prst="rect">
            <a:avLst/>
          </a:prstGeom>
          <a:noFill/>
        </p:spPr>
        <p:txBody>
          <a:bodyPr wrap="square" rtlCol="0">
            <a:spAutoFit/>
          </a:bodyPr>
          <a:lstStyle/>
          <a:p>
            <a:pPr algn="ctr"/>
            <a:r>
              <a:rPr lang="en-US" altLang="zh-CN" i="1" dirty="0" smtClean="0"/>
              <a:t>True</a:t>
            </a:r>
            <a:r>
              <a:rPr lang="zh-CN" altLang="en-US" i="1" dirty="0" smtClean="0"/>
              <a:t> </a:t>
            </a:r>
            <a:r>
              <a:rPr lang="en-US" altLang="zh-CN" i="1" dirty="0" smtClean="0"/>
              <a:t>positive</a:t>
            </a:r>
            <a:r>
              <a:rPr lang="zh-CN" altLang="en-US" i="1" dirty="0" smtClean="0"/>
              <a:t> </a:t>
            </a:r>
            <a:r>
              <a:rPr lang="en-US" altLang="zh-CN" i="1" dirty="0" smtClean="0"/>
              <a:t>rate</a:t>
            </a:r>
            <a:r>
              <a:rPr lang="zh-CN" altLang="en-US" i="1" dirty="0" smtClean="0"/>
              <a:t> </a:t>
            </a:r>
            <a:r>
              <a:rPr lang="en-US" altLang="zh-CN" i="1" dirty="0" smtClean="0"/>
              <a:t>on </a:t>
            </a:r>
            <a:r>
              <a:rPr lang="en-US" altLang="zh-CN" i="1" dirty="0"/>
              <a:t>three </a:t>
            </a:r>
            <a:r>
              <a:rPr lang="en-US" altLang="zh-CN" i="1" dirty="0" smtClean="0"/>
              <a:t>vision</a:t>
            </a:r>
            <a:r>
              <a:rPr lang="zh-CN" altLang="en-US" i="1" dirty="0" smtClean="0"/>
              <a:t> </a:t>
            </a:r>
            <a:r>
              <a:rPr lang="en-US" altLang="zh-CN" i="1" dirty="0" smtClean="0"/>
              <a:t>datasets</a:t>
            </a:r>
            <a:endParaRPr lang="en-US" altLang="zh-CN" i="1" dirty="0"/>
          </a:p>
        </p:txBody>
      </p:sp>
      <p:sp>
        <p:nvSpPr>
          <p:cNvPr id="10"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Semi-supervised</a:t>
            </a:r>
            <a:r>
              <a:rPr lang="zh-CN" altLang="en-US" sz="4400" dirty="0"/>
              <a:t> </a:t>
            </a:r>
            <a:r>
              <a:rPr lang="en-US" altLang="zh-CN" sz="4400" dirty="0"/>
              <a:t>L</a:t>
            </a:r>
            <a:r>
              <a:rPr lang="en-US" altLang="zh-CN" sz="4400" dirty="0" smtClean="0"/>
              <a:t>earning</a:t>
            </a:r>
            <a:endParaRPr lang="zh-CN" altLang="en-US" sz="4400" dirty="0"/>
          </a:p>
        </p:txBody>
      </p:sp>
      <p:sp>
        <p:nvSpPr>
          <p:cNvPr id="11" name="圆角矩形 10"/>
          <p:cNvSpPr/>
          <p:nvPr/>
        </p:nvSpPr>
        <p:spPr>
          <a:xfrm>
            <a:off x="1711932" y="5782367"/>
            <a:ext cx="5720135"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i="1" dirty="0"/>
              <a:t>A</a:t>
            </a:r>
            <a:r>
              <a:rPr lang="en-US" altLang="zh-CN" i="1" dirty="0" smtClean="0"/>
              <a:t>ccurate </a:t>
            </a:r>
            <a:r>
              <a:rPr lang="en-US" altLang="zh-CN" i="1" dirty="0"/>
              <a:t>positive</a:t>
            </a:r>
            <a:r>
              <a:rPr lang="zh-CN" altLang="en-US" i="1" dirty="0"/>
              <a:t> </a:t>
            </a:r>
            <a:r>
              <a:rPr lang="en-US" altLang="zh-CN" i="1" dirty="0"/>
              <a:t>pairs despite small inter-class </a:t>
            </a:r>
            <a:r>
              <a:rPr lang="en-US" altLang="zh-CN" i="1" dirty="0" smtClean="0"/>
              <a:t>differences</a:t>
            </a:r>
            <a:endParaRPr kumimoji="1" lang="zh-CN" altLang="en-US" i="1" dirty="0"/>
          </a:p>
        </p:txBody>
      </p:sp>
    </p:spTree>
    <p:extLst>
      <p:ext uri="{BB962C8B-B14F-4D97-AF65-F5344CB8AC3E}">
        <p14:creationId xmlns:p14="http://schemas.microsoft.com/office/powerpoint/2010/main" val="45286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17</a:t>
            </a:fld>
            <a:endParaRPr lang="zh-CN" altLang="en-US"/>
          </a:p>
        </p:txBody>
      </p:sp>
      <p:sp>
        <p:nvSpPr>
          <p:cNvPr id="10" name="文本框 9"/>
          <p:cNvSpPr txBox="1"/>
          <p:nvPr/>
        </p:nvSpPr>
        <p:spPr>
          <a:xfrm>
            <a:off x="683568" y="2240141"/>
            <a:ext cx="3622787" cy="369332"/>
          </a:xfrm>
          <a:prstGeom prst="rect">
            <a:avLst/>
          </a:prstGeom>
          <a:noFill/>
        </p:spPr>
        <p:txBody>
          <a:bodyPr wrap="none" rtlCol="0">
            <a:spAutoFit/>
          </a:bodyPr>
          <a:lstStyle/>
          <a:p>
            <a:pPr algn="ctr"/>
            <a:r>
              <a:rPr kumimoji="1" lang="en-US" altLang="zh-CN" b="1" dirty="0" smtClean="0">
                <a:solidFill>
                  <a:srgbClr val="FF0000"/>
                </a:solidFill>
              </a:rPr>
              <a:t>Cycle</a:t>
            </a:r>
            <a:r>
              <a:rPr kumimoji="1" lang="zh-CN" altLang="en-US" b="1" dirty="0" smtClean="0">
                <a:solidFill>
                  <a:srgbClr val="FF0000"/>
                </a:solidFill>
              </a:rPr>
              <a:t> </a:t>
            </a:r>
            <a:r>
              <a:rPr kumimoji="1" lang="en-US" altLang="zh-CN" b="1" dirty="0" smtClean="0">
                <a:solidFill>
                  <a:srgbClr val="FF0000"/>
                </a:solidFill>
              </a:rPr>
              <a:t>consistency</a:t>
            </a:r>
            <a:r>
              <a:rPr kumimoji="1" lang="zh-CN" altLang="en-US" b="1" dirty="0" smtClean="0">
                <a:solidFill>
                  <a:srgbClr val="FF0000"/>
                </a:solidFill>
              </a:rPr>
              <a:t> </a:t>
            </a:r>
            <a:r>
              <a:rPr kumimoji="1" lang="zh-CN" altLang="en-US" b="1" dirty="0" smtClean="0">
                <a:solidFill>
                  <a:srgbClr val="FF0000"/>
                </a:solidFill>
                <a:sym typeface="Wingdings"/>
              </a:rPr>
              <a:t> </a:t>
            </a:r>
            <a:r>
              <a:rPr kumimoji="1" lang="en-US" altLang="zh-CN" b="1" dirty="0" smtClean="0">
                <a:solidFill>
                  <a:srgbClr val="FF0000"/>
                </a:solidFill>
                <a:sym typeface="Wingdings"/>
              </a:rPr>
              <a:t>Positive</a:t>
            </a:r>
            <a:r>
              <a:rPr kumimoji="1" lang="zh-CN" altLang="en-US" b="1" dirty="0" smtClean="0">
                <a:solidFill>
                  <a:srgbClr val="FF0000"/>
                </a:solidFill>
                <a:sym typeface="Wingdings"/>
              </a:rPr>
              <a:t> </a:t>
            </a:r>
            <a:r>
              <a:rPr kumimoji="1" lang="en-US" altLang="zh-CN" b="1" dirty="0" smtClean="0">
                <a:solidFill>
                  <a:srgbClr val="FF0000"/>
                </a:solidFill>
                <a:sym typeface="Wingdings"/>
              </a:rPr>
              <a:t>mining</a:t>
            </a:r>
            <a:endParaRPr kumimoji="1" lang="zh-CN" altLang="en-US" b="1" dirty="0">
              <a:solidFill>
                <a:srgbClr val="FF0000"/>
              </a:solidFill>
            </a:endParaRPr>
          </a:p>
        </p:txBody>
      </p:sp>
      <p:sp>
        <p:nvSpPr>
          <p:cNvPr id="11" name="文本框 10"/>
          <p:cNvSpPr txBox="1"/>
          <p:nvPr/>
        </p:nvSpPr>
        <p:spPr>
          <a:xfrm>
            <a:off x="4788024" y="2240141"/>
            <a:ext cx="3785202" cy="369332"/>
          </a:xfrm>
          <a:prstGeom prst="rect">
            <a:avLst/>
          </a:prstGeom>
          <a:noFill/>
        </p:spPr>
        <p:txBody>
          <a:bodyPr wrap="none" rtlCol="0">
            <a:spAutoFit/>
          </a:bodyPr>
          <a:lstStyle/>
          <a:p>
            <a:pPr algn="ctr"/>
            <a:r>
              <a:rPr kumimoji="1" lang="en-US" altLang="zh-CN" b="1" dirty="0" smtClean="0">
                <a:solidFill>
                  <a:srgbClr val="FF0000"/>
                </a:solidFill>
              </a:rPr>
              <a:t>Geodesic</a:t>
            </a:r>
            <a:r>
              <a:rPr kumimoji="1" lang="zh-CN" altLang="en-US" b="1" dirty="0" smtClean="0">
                <a:solidFill>
                  <a:srgbClr val="FF0000"/>
                </a:solidFill>
              </a:rPr>
              <a:t> </a:t>
            </a:r>
            <a:r>
              <a:rPr kumimoji="1" lang="en-US" altLang="zh-CN" b="1" dirty="0" smtClean="0">
                <a:solidFill>
                  <a:srgbClr val="FF0000"/>
                </a:solidFill>
              </a:rPr>
              <a:t>distance</a:t>
            </a:r>
            <a:r>
              <a:rPr kumimoji="1" lang="zh-CN" altLang="en-US" b="1" dirty="0" smtClean="0">
                <a:solidFill>
                  <a:srgbClr val="FF0000"/>
                </a:solidFill>
              </a:rPr>
              <a:t> </a:t>
            </a:r>
            <a:r>
              <a:rPr kumimoji="1" lang="zh-CN" altLang="en-US" b="1" dirty="0" smtClean="0">
                <a:solidFill>
                  <a:srgbClr val="FF0000"/>
                </a:solidFill>
                <a:sym typeface="Wingdings"/>
              </a:rPr>
              <a:t> </a:t>
            </a:r>
            <a:r>
              <a:rPr kumimoji="1" lang="en-US" altLang="zh-CN" b="1" dirty="0" smtClean="0">
                <a:solidFill>
                  <a:srgbClr val="FF0000"/>
                </a:solidFill>
                <a:sym typeface="Wingdings"/>
              </a:rPr>
              <a:t>Negative</a:t>
            </a:r>
            <a:r>
              <a:rPr kumimoji="1" lang="zh-CN" altLang="en-US" b="1" dirty="0" smtClean="0">
                <a:solidFill>
                  <a:srgbClr val="FF0000"/>
                </a:solidFill>
                <a:sym typeface="Wingdings"/>
              </a:rPr>
              <a:t> </a:t>
            </a:r>
            <a:r>
              <a:rPr kumimoji="1" lang="en-US" altLang="zh-CN" b="1" dirty="0" smtClean="0">
                <a:solidFill>
                  <a:srgbClr val="FF0000"/>
                </a:solidFill>
                <a:sym typeface="Wingdings"/>
              </a:rPr>
              <a:t>mining</a:t>
            </a:r>
            <a:endParaRPr kumimoji="1" lang="zh-CN" altLang="en-US" b="1" dirty="0">
              <a:solidFill>
                <a:srgbClr val="FF0000"/>
              </a:solidFill>
            </a:endParaRPr>
          </a:p>
        </p:txBody>
      </p:sp>
      <p:sp>
        <p:nvSpPr>
          <p:cNvPr id="7"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Conclusions</a:t>
            </a:r>
            <a:endParaRPr lang="zh-CN" altLang="en-US" sz="4400" dirty="0"/>
          </a:p>
        </p:txBody>
      </p:sp>
      <p:sp>
        <p:nvSpPr>
          <p:cNvPr id="12" name="TextBox 2"/>
          <p:cNvSpPr txBox="1"/>
          <p:nvPr/>
        </p:nvSpPr>
        <p:spPr>
          <a:xfrm>
            <a:off x="215516" y="4410978"/>
            <a:ext cx="8712968" cy="1754326"/>
          </a:xfrm>
          <a:prstGeom prst="rect">
            <a:avLst/>
          </a:prstGeom>
          <a:noFill/>
        </p:spPr>
        <p:txBody>
          <a:bodyPr wrap="square" rtlCol="0">
            <a:spAutoFit/>
          </a:bodyPr>
          <a:lstStyle/>
          <a:p>
            <a:pPr lvl="1" indent="-457200">
              <a:buFont typeface="Arial" charset="0"/>
              <a:buChar char="•"/>
            </a:pPr>
            <a:r>
              <a:rPr lang="en-US" altLang="zh-CN" sz="2400" b="1" dirty="0"/>
              <a:t>Unsupervised feature </a:t>
            </a:r>
            <a:r>
              <a:rPr lang="en-US" altLang="zh-CN" sz="2400" b="1" dirty="0" smtClean="0"/>
              <a:t>leaning</a:t>
            </a:r>
            <a:endParaRPr lang="zh-CN" altLang="en-US" sz="2400" b="1" dirty="0" smtClean="0"/>
          </a:p>
          <a:p>
            <a:pPr marL="800100" lvl="2" indent="-342900">
              <a:buFontTx/>
              <a:buChar char="-"/>
            </a:pPr>
            <a:r>
              <a:rPr lang="en-US" altLang="zh-CN" sz="2000" dirty="0" smtClean="0"/>
              <a:t>Image</a:t>
            </a:r>
            <a:r>
              <a:rPr lang="zh-CN" altLang="en-US" sz="2000" dirty="0" smtClean="0"/>
              <a:t> </a:t>
            </a:r>
            <a:r>
              <a:rPr lang="en-US" altLang="zh-CN" sz="2000" dirty="0" smtClean="0"/>
              <a:t>search:</a:t>
            </a:r>
            <a:r>
              <a:rPr lang="zh-CN" altLang="en-US" sz="2000" dirty="0" smtClean="0"/>
              <a:t> </a:t>
            </a:r>
            <a:r>
              <a:rPr lang="en-US" altLang="zh-CN" sz="2000" dirty="0" smtClean="0"/>
              <a:t>comparable</a:t>
            </a:r>
            <a:r>
              <a:rPr lang="zh-CN" altLang="en-US" sz="2000" dirty="0" smtClean="0"/>
              <a:t> </a:t>
            </a:r>
            <a:r>
              <a:rPr lang="en-US" altLang="zh-CN" sz="2000" dirty="0" smtClean="0"/>
              <a:t>to</a:t>
            </a:r>
            <a:r>
              <a:rPr lang="zh-CN" altLang="en-US" sz="2000" dirty="0" smtClean="0"/>
              <a:t> </a:t>
            </a:r>
            <a:r>
              <a:rPr lang="en-US" altLang="zh-CN" sz="2000" dirty="0" smtClean="0"/>
              <a:t>supervised</a:t>
            </a:r>
            <a:r>
              <a:rPr lang="zh-CN" altLang="en-US" sz="2000" dirty="0" smtClean="0"/>
              <a:t> </a:t>
            </a:r>
            <a:r>
              <a:rPr lang="en-US" altLang="zh-CN" sz="2000" dirty="0" smtClean="0"/>
              <a:t>learned</a:t>
            </a:r>
            <a:r>
              <a:rPr lang="zh-CN" altLang="en-US" sz="2000" dirty="0" smtClean="0"/>
              <a:t> </a:t>
            </a:r>
            <a:r>
              <a:rPr lang="en-US" altLang="zh-CN" sz="2000" dirty="0" smtClean="0"/>
              <a:t>representations</a:t>
            </a:r>
            <a:endParaRPr lang="zh-CN" altLang="en-US" sz="2000" dirty="0" smtClean="0"/>
          </a:p>
          <a:p>
            <a:pPr marL="800100" lvl="2" indent="-342900">
              <a:buFontTx/>
              <a:buChar char="-"/>
            </a:pPr>
            <a:r>
              <a:rPr lang="en-US" altLang="zh-CN" sz="2000" dirty="0" smtClean="0"/>
              <a:t>Image</a:t>
            </a:r>
            <a:r>
              <a:rPr lang="zh-CN" altLang="en-US" sz="2000" dirty="0" smtClean="0"/>
              <a:t> </a:t>
            </a:r>
            <a:r>
              <a:rPr lang="en-US" altLang="zh-CN" sz="2000" dirty="0" smtClean="0"/>
              <a:t>classification:</a:t>
            </a:r>
            <a:r>
              <a:rPr lang="zh-CN" altLang="en-US" sz="2000" dirty="0" smtClean="0"/>
              <a:t> </a:t>
            </a:r>
            <a:r>
              <a:rPr lang="en-US" altLang="zh-CN" sz="2000" dirty="0" smtClean="0"/>
              <a:t>competitive</a:t>
            </a:r>
            <a:r>
              <a:rPr lang="zh-CN" altLang="en-US" sz="2000" dirty="0" smtClean="0"/>
              <a:t> </a:t>
            </a:r>
            <a:r>
              <a:rPr lang="en-US" altLang="zh-CN" sz="2000" dirty="0" smtClean="0"/>
              <a:t>with</a:t>
            </a:r>
            <a:r>
              <a:rPr lang="zh-CN" altLang="en-US" sz="2000" dirty="0" smtClean="0"/>
              <a:t> </a:t>
            </a:r>
            <a:r>
              <a:rPr lang="en-US" altLang="zh-CN" sz="2000" dirty="0" smtClean="0"/>
              <a:t>the</a:t>
            </a:r>
            <a:r>
              <a:rPr lang="zh-CN" altLang="en-US" sz="2000" dirty="0" smtClean="0"/>
              <a:t> </a:t>
            </a:r>
            <a:r>
              <a:rPr lang="en-US" altLang="zh-CN" sz="2000" dirty="0" smtClean="0"/>
              <a:t>state-of-the-arts</a:t>
            </a:r>
            <a:endParaRPr lang="zh-CN" altLang="en-US" sz="2000" dirty="0" smtClean="0"/>
          </a:p>
          <a:p>
            <a:pPr lvl="1" indent="-457200">
              <a:buFont typeface="Arial" charset="0"/>
              <a:buChar char="•"/>
            </a:pPr>
            <a:r>
              <a:rPr lang="en-US" altLang="zh-CN" sz="2400" b="1" dirty="0" smtClean="0"/>
              <a:t>Semi-supervised leaning</a:t>
            </a:r>
            <a:endParaRPr lang="zh-CN" altLang="en-US" sz="2400" b="1" dirty="0"/>
          </a:p>
          <a:p>
            <a:pPr marL="800100" lvl="2" indent="-342900">
              <a:buFontTx/>
              <a:buChar char="-"/>
            </a:pPr>
            <a:r>
              <a:rPr lang="en-US" altLang="zh-CN" sz="2000" dirty="0" smtClean="0"/>
              <a:t>Image</a:t>
            </a:r>
            <a:r>
              <a:rPr lang="zh-CN" altLang="en-US" sz="2000" dirty="0" smtClean="0"/>
              <a:t> </a:t>
            </a:r>
            <a:r>
              <a:rPr lang="en-US" altLang="zh-CN" sz="2000" dirty="0"/>
              <a:t>classification:</a:t>
            </a:r>
            <a:r>
              <a:rPr lang="zh-CN" altLang="en-US" sz="2000" dirty="0"/>
              <a:t> </a:t>
            </a:r>
            <a:r>
              <a:rPr lang="en-US" altLang="zh-CN" sz="2000" dirty="0" smtClean="0"/>
              <a:t>boosted</a:t>
            </a:r>
            <a:r>
              <a:rPr lang="zh-CN" altLang="en-US" sz="2000" dirty="0" smtClean="0"/>
              <a:t> </a:t>
            </a:r>
            <a:r>
              <a:rPr lang="en-US" altLang="zh-CN" sz="2000" dirty="0" smtClean="0"/>
              <a:t>performance</a:t>
            </a:r>
            <a:r>
              <a:rPr lang="zh-CN" altLang="en-US" sz="2000" dirty="0" smtClean="0"/>
              <a:t> </a:t>
            </a:r>
            <a:r>
              <a:rPr lang="en-US" altLang="zh-CN" sz="2000" dirty="0" smtClean="0"/>
              <a:t>over</a:t>
            </a:r>
            <a:r>
              <a:rPr lang="zh-CN" altLang="en-US" sz="2000" dirty="0" smtClean="0"/>
              <a:t> </a:t>
            </a:r>
            <a:r>
              <a:rPr lang="en-US" altLang="zh-CN" sz="2000" dirty="0" smtClean="0"/>
              <a:t>directly</a:t>
            </a:r>
            <a:r>
              <a:rPr lang="zh-CN" altLang="en-US" sz="2000" dirty="0" smtClean="0"/>
              <a:t> </a:t>
            </a:r>
            <a:r>
              <a:rPr lang="en-US" altLang="zh-CN" sz="2000" dirty="0" smtClean="0"/>
              <a:t>fine-tuning</a:t>
            </a:r>
            <a:endParaRPr lang="zh-CN" altLang="en-US" sz="2000" dirty="0"/>
          </a:p>
        </p:txBody>
      </p:sp>
      <p:sp>
        <p:nvSpPr>
          <p:cNvPr id="14" name="TextBox 2"/>
          <p:cNvSpPr txBox="1"/>
          <p:nvPr/>
        </p:nvSpPr>
        <p:spPr>
          <a:xfrm>
            <a:off x="215516" y="1153617"/>
            <a:ext cx="8712968" cy="1077218"/>
          </a:xfrm>
          <a:prstGeom prst="rect">
            <a:avLst/>
          </a:prstGeom>
          <a:noFill/>
        </p:spPr>
        <p:txBody>
          <a:bodyPr wrap="square" rtlCol="0">
            <a:spAutoFit/>
          </a:bodyPr>
          <a:lstStyle/>
          <a:p>
            <a:pPr marL="457200" indent="-457200">
              <a:buFont typeface="Arial" charset="0"/>
              <a:buChar char="•"/>
            </a:pPr>
            <a:r>
              <a:rPr lang="en-US" altLang="zh-CN" sz="2400" b="1" dirty="0" smtClean="0"/>
              <a:t>Unsupervised</a:t>
            </a:r>
            <a:r>
              <a:rPr lang="zh-CN" altLang="en-US" sz="2400" b="1" dirty="0" smtClean="0"/>
              <a:t> </a:t>
            </a:r>
            <a:r>
              <a:rPr lang="en-US" altLang="zh-CN" sz="2400" b="1" dirty="0" smtClean="0"/>
              <a:t>constraint</a:t>
            </a:r>
            <a:r>
              <a:rPr lang="zh-CN" altLang="en-US" sz="2400" b="1" dirty="0" smtClean="0"/>
              <a:t> </a:t>
            </a:r>
            <a:r>
              <a:rPr lang="en-US" altLang="zh-CN" sz="2400" b="1" dirty="0" smtClean="0"/>
              <a:t>mining</a:t>
            </a:r>
            <a:endParaRPr lang="zh-CN" altLang="en-US" sz="2400" b="1" dirty="0" smtClean="0"/>
          </a:p>
          <a:p>
            <a:pPr marL="800100" lvl="2" indent="-342900">
              <a:buFontTx/>
              <a:buChar char="-"/>
            </a:pPr>
            <a:r>
              <a:rPr lang="en-US" altLang="zh-CN" sz="2000" dirty="0" smtClean="0"/>
              <a:t>Positive</a:t>
            </a:r>
            <a:r>
              <a:rPr lang="zh-CN" altLang="en-US" sz="2000" dirty="0" smtClean="0"/>
              <a:t> </a:t>
            </a:r>
            <a:r>
              <a:rPr lang="en-US" altLang="zh-CN" sz="2000" dirty="0" smtClean="0"/>
              <a:t>mining:</a:t>
            </a:r>
            <a:r>
              <a:rPr lang="zh-CN" altLang="en-US" sz="2000" dirty="0" smtClean="0"/>
              <a:t> </a:t>
            </a:r>
            <a:r>
              <a:rPr lang="en-US" altLang="zh-CN" sz="2000" dirty="0" smtClean="0"/>
              <a:t>positive</a:t>
            </a:r>
            <a:r>
              <a:rPr lang="zh-CN" altLang="en-US" sz="2000" dirty="0" smtClean="0"/>
              <a:t> </a:t>
            </a:r>
            <a:r>
              <a:rPr lang="en-US" altLang="zh-CN" sz="2000" dirty="0" smtClean="0"/>
              <a:t>pairs</a:t>
            </a:r>
            <a:r>
              <a:rPr lang="zh-CN" altLang="en-US" sz="2000" dirty="0" smtClean="0"/>
              <a:t> </a:t>
            </a:r>
            <a:r>
              <a:rPr lang="en-US" altLang="zh-CN" sz="2000" dirty="0" smtClean="0"/>
              <a:t>with</a:t>
            </a:r>
            <a:r>
              <a:rPr lang="zh-CN" altLang="en-US" sz="2000" dirty="0" smtClean="0"/>
              <a:t> </a:t>
            </a:r>
            <a:r>
              <a:rPr lang="en-US" altLang="zh-CN" sz="2000" dirty="0" smtClean="0"/>
              <a:t>large</a:t>
            </a:r>
            <a:r>
              <a:rPr lang="zh-CN" altLang="en-US" sz="2000" dirty="0" smtClean="0"/>
              <a:t> </a:t>
            </a:r>
            <a:r>
              <a:rPr lang="en-US" altLang="zh-CN" sz="2000" dirty="0" smtClean="0"/>
              <a:t>appearance</a:t>
            </a:r>
            <a:r>
              <a:rPr lang="zh-CN" altLang="en-US" sz="2000" dirty="0" smtClean="0"/>
              <a:t> </a:t>
            </a:r>
            <a:r>
              <a:rPr lang="en-US" altLang="zh-CN" sz="2000" dirty="0" smtClean="0"/>
              <a:t>variations</a:t>
            </a:r>
            <a:endParaRPr lang="zh-CN" altLang="en-US" sz="2000" dirty="0"/>
          </a:p>
          <a:p>
            <a:pPr marL="800100" lvl="2" indent="-342900">
              <a:buFontTx/>
              <a:buChar char="-"/>
            </a:pPr>
            <a:r>
              <a:rPr lang="en-US" altLang="zh-CN" sz="2000" dirty="0" smtClean="0"/>
              <a:t>Negative</a:t>
            </a:r>
            <a:r>
              <a:rPr lang="zh-CN" altLang="en-US" sz="2000" dirty="0" smtClean="0"/>
              <a:t> </a:t>
            </a:r>
            <a:r>
              <a:rPr lang="en-US" altLang="zh-CN" sz="2000" dirty="0" smtClean="0"/>
              <a:t>mining:</a:t>
            </a:r>
            <a:r>
              <a:rPr lang="zh-CN" altLang="en-US" sz="2000" dirty="0" smtClean="0"/>
              <a:t> </a:t>
            </a:r>
            <a:r>
              <a:rPr lang="en-US" altLang="zh-CN" sz="2000" dirty="0" smtClean="0"/>
              <a:t>hard</a:t>
            </a:r>
            <a:r>
              <a:rPr lang="zh-CN" altLang="en-US" sz="2000" dirty="0" smtClean="0"/>
              <a:t> </a:t>
            </a:r>
            <a:r>
              <a:rPr lang="en-US" altLang="zh-CN" sz="2000" dirty="0" smtClean="0"/>
              <a:t>negative</a:t>
            </a:r>
            <a:r>
              <a:rPr lang="zh-CN" altLang="en-US" sz="2000" dirty="0" smtClean="0"/>
              <a:t> </a:t>
            </a:r>
            <a:r>
              <a:rPr lang="en-US" altLang="zh-CN" sz="2000" dirty="0" smtClean="0"/>
              <a:t>pairs</a:t>
            </a:r>
            <a:r>
              <a:rPr lang="zh-CN" altLang="en-US" sz="2000" dirty="0" smtClean="0"/>
              <a:t> </a:t>
            </a:r>
            <a:r>
              <a:rPr lang="en-US" altLang="zh-CN" sz="2000" dirty="0" smtClean="0"/>
              <a:t>with</a:t>
            </a:r>
            <a:r>
              <a:rPr lang="zh-CN" altLang="en-US" sz="2000" dirty="0" smtClean="0"/>
              <a:t> </a:t>
            </a:r>
            <a:r>
              <a:rPr lang="en-US" altLang="zh-CN" sz="2000" dirty="0" smtClean="0"/>
              <a:t>a</a:t>
            </a:r>
            <a:r>
              <a:rPr lang="zh-CN" altLang="en-US" sz="2000" dirty="0" smtClean="0"/>
              <a:t> </a:t>
            </a:r>
            <a:r>
              <a:rPr lang="en-US" altLang="zh-CN" sz="2000" dirty="0" smtClean="0"/>
              <a:t>relatively</a:t>
            </a:r>
            <a:r>
              <a:rPr lang="zh-CN" altLang="en-US" sz="2000" dirty="0" smtClean="0"/>
              <a:t> </a:t>
            </a:r>
            <a:r>
              <a:rPr lang="en-US" altLang="zh-CN" sz="2000" dirty="0" smtClean="0"/>
              <a:t>small</a:t>
            </a:r>
            <a:r>
              <a:rPr lang="zh-CN" altLang="en-US" sz="2000" dirty="0" smtClean="0"/>
              <a:t> </a:t>
            </a:r>
            <a:r>
              <a:rPr lang="en-US" altLang="zh-CN" sz="2000" i="1" dirty="0" smtClean="0"/>
              <a:t>L</a:t>
            </a:r>
            <a:r>
              <a:rPr lang="en-US" altLang="zh-CN" sz="2000" dirty="0" smtClean="0"/>
              <a:t>2</a:t>
            </a:r>
            <a:r>
              <a:rPr lang="zh-CN" altLang="en-US" sz="2000" dirty="0" smtClean="0"/>
              <a:t> </a:t>
            </a:r>
            <a:r>
              <a:rPr lang="en-US" altLang="zh-CN" sz="2000" dirty="0" smtClean="0"/>
              <a:t>distance</a:t>
            </a:r>
            <a:endParaRPr lang="zh-CN" altLang="en-US"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68" y="2642877"/>
            <a:ext cx="2416387" cy="172091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589" y="2641564"/>
            <a:ext cx="2420074" cy="1723540"/>
          </a:xfrm>
          <a:prstGeom prst="rect">
            <a:avLst/>
          </a:prstGeom>
        </p:spPr>
      </p:pic>
    </p:spTree>
    <p:extLst>
      <p:ext uri="{BB962C8B-B14F-4D97-AF65-F5344CB8AC3E}">
        <p14:creationId xmlns:p14="http://schemas.microsoft.com/office/powerpoint/2010/main" val="77047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Representation </a:t>
            </a:r>
            <a:r>
              <a:rPr lang="en-US" altLang="zh-CN" sz="4400" dirty="0"/>
              <a:t>Learning</a:t>
            </a:r>
            <a:endParaRPr lang="zh-CN" altLang="en-US" sz="4400" dirty="0"/>
          </a:p>
        </p:txBody>
      </p:sp>
      <p:sp>
        <p:nvSpPr>
          <p:cNvPr id="4" name="灯片编号占位符 3"/>
          <p:cNvSpPr>
            <a:spLocks noGrp="1"/>
          </p:cNvSpPr>
          <p:nvPr>
            <p:ph type="sldNum" sz="quarter" idx="12"/>
          </p:nvPr>
        </p:nvSpPr>
        <p:spPr/>
        <p:txBody>
          <a:bodyPr/>
          <a:lstStyle/>
          <a:p>
            <a:fld id="{5C7FCB7A-8DD7-463D-BAE6-9A1D5EAA5EB5}" type="slidenum">
              <a:rPr lang="zh-CN" altLang="en-US" smtClean="0"/>
              <a:t>2</a:t>
            </a:fld>
            <a:endParaRPr lang="zh-CN" altLang="en-US" dirty="0"/>
          </a:p>
        </p:txBody>
      </p:sp>
      <p:sp>
        <p:nvSpPr>
          <p:cNvPr id="23" name="圆角矩形 22"/>
          <p:cNvSpPr/>
          <p:nvPr/>
        </p:nvSpPr>
        <p:spPr>
          <a:xfrm>
            <a:off x="3465554" y="2360132"/>
            <a:ext cx="1813565" cy="956888"/>
          </a:xfrm>
          <a:prstGeom prst="roundRect">
            <a:avLst/>
          </a:prstGeom>
          <a:solidFill>
            <a:schemeClr val="accent2">
              <a:lumMod val="20000"/>
              <a:lumOff val="80000"/>
            </a:schemeClr>
          </a:solidFill>
          <a:ln w="19050">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i="1" dirty="0" smtClean="0">
                <a:solidFill>
                  <a:schemeClr val="tx1"/>
                </a:solidFill>
              </a:rPr>
              <a:t>Visual</a:t>
            </a:r>
            <a:r>
              <a:rPr lang="zh-CN" altLang="en-US" i="1" dirty="0" smtClean="0">
                <a:solidFill>
                  <a:schemeClr val="tx1"/>
                </a:solidFill>
              </a:rPr>
              <a:t> </a:t>
            </a:r>
            <a:r>
              <a:rPr lang="en-US" altLang="zh-CN" i="1" dirty="0" smtClean="0">
                <a:solidFill>
                  <a:schemeClr val="tx1"/>
                </a:solidFill>
              </a:rPr>
              <a:t>Representations</a:t>
            </a:r>
            <a:endParaRPr lang="zh-CN" altLang="en-US" i="1" dirty="0">
              <a:solidFill>
                <a:schemeClr val="tx1"/>
              </a:solidFill>
            </a:endParaRPr>
          </a:p>
        </p:txBody>
      </p:sp>
      <p:sp>
        <p:nvSpPr>
          <p:cNvPr id="28" name="TextBox 83"/>
          <p:cNvSpPr txBox="1"/>
          <p:nvPr/>
        </p:nvSpPr>
        <p:spPr>
          <a:xfrm>
            <a:off x="5817101" y="1756357"/>
            <a:ext cx="2454004" cy="369332"/>
          </a:xfrm>
          <a:prstGeom prst="rect">
            <a:avLst/>
          </a:prstGeom>
          <a:noFill/>
        </p:spPr>
        <p:txBody>
          <a:bodyPr wrap="square" rtlCol="0">
            <a:spAutoFit/>
          </a:bodyPr>
          <a:lstStyle/>
          <a:p>
            <a:pPr algn="ctr"/>
            <a:r>
              <a:rPr lang="en-US" altLang="zh-CN" i="1" dirty="0" smtClean="0"/>
              <a:t>Image Recognition</a:t>
            </a:r>
            <a:endParaRPr lang="zh-CN" altLang="en-US" i="1" dirty="0"/>
          </a:p>
        </p:txBody>
      </p:sp>
      <p:sp>
        <p:nvSpPr>
          <p:cNvPr id="33" name="文本框 32"/>
          <p:cNvSpPr txBox="1"/>
          <p:nvPr/>
        </p:nvSpPr>
        <p:spPr>
          <a:xfrm>
            <a:off x="323528" y="1156157"/>
            <a:ext cx="8363272" cy="400110"/>
          </a:xfrm>
          <a:prstGeom prst="rect">
            <a:avLst/>
          </a:prstGeom>
          <a:noFill/>
        </p:spPr>
        <p:txBody>
          <a:bodyPr wrap="square" rtlCol="0">
            <a:spAutoFit/>
          </a:bodyPr>
          <a:lstStyle/>
          <a:p>
            <a:pPr marL="342900" indent="-342900">
              <a:buFont typeface="Arial" charset="0"/>
              <a:buChar char="•"/>
            </a:pPr>
            <a:r>
              <a:rPr kumimoji="1" lang="en-US" altLang="zh-CN" sz="2000" dirty="0" smtClean="0"/>
              <a:t>Supervised learning: Expensive annotations</a:t>
            </a:r>
            <a:r>
              <a:rPr kumimoji="1" lang="zh-CN" altLang="en-US" sz="2000" dirty="0" smtClean="0"/>
              <a:t> </a:t>
            </a:r>
            <a:r>
              <a:rPr kumimoji="1" lang="en-US" altLang="zh-CN" sz="2000" dirty="0" smtClean="0"/>
              <a:t>&amp;</a:t>
            </a:r>
            <a:r>
              <a:rPr kumimoji="1" lang="zh-CN" altLang="en-US" sz="2000" dirty="0" smtClean="0"/>
              <a:t> </a:t>
            </a:r>
            <a:r>
              <a:rPr kumimoji="1" lang="en-US" altLang="zh-CN" sz="2000" dirty="0" smtClean="0"/>
              <a:t>Poor</a:t>
            </a:r>
            <a:r>
              <a:rPr kumimoji="1" lang="zh-CN" altLang="en-US" sz="2000" dirty="0" smtClean="0"/>
              <a:t> </a:t>
            </a:r>
            <a:r>
              <a:rPr kumimoji="1" lang="en-US" altLang="zh-CN" sz="2000" dirty="0" smtClean="0"/>
              <a:t>scalability</a:t>
            </a:r>
            <a:endParaRPr kumimoji="1" lang="zh-CN" altLang="en-US" sz="2000" dirty="0" smtClean="0"/>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789" y="1952073"/>
            <a:ext cx="1843628" cy="1790953"/>
          </a:xfrm>
          <a:prstGeom prst="rect">
            <a:avLst/>
          </a:prstGeom>
        </p:spPr>
      </p:pic>
      <p:sp>
        <p:nvSpPr>
          <p:cNvPr id="3" name="文本框 2"/>
          <p:cNvSpPr txBox="1"/>
          <p:nvPr/>
        </p:nvSpPr>
        <p:spPr>
          <a:xfrm>
            <a:off x="815377" y="1588872"/>
            <a:ext cx="2394951" cy="369332"/>
          </a:xfrm>
          <a:prstGeom prst="rect">
            <a:avLst/>
          </a:prstGeom>
          <a:noFill/>
        </p:spPr>
        <p:txBody>
          <a:bodyPr wrap="none" rtlCol="0">
            <a:spAutoFit/>
          </a:bodyPr>
          <a:lstStyle/>
          <a:p>
            <a:pPr algn="ctr"/>
            <a:r>
              <a:rPr kumimoji="1" lang="en-US" altLang="zh-CN" i="1" dirty="0" smtClean="0">
                <a:solidFill>
                  <a:srgbClr val="FF0000"/>
                </a:solidFill>
              </a:rPr>
              <a:t>Human-labeled</a:t>
            </a:r>
            <a:r>
              <a:rPr kumimoji="1" lang="zh-CN" altLang="en-US" i="1" dirty="0" smtClean="0">
                <a:solidFill>
                  <a:srgbClr val="FF0000"/>
                </a:solidFill>
              </a:rPr>
              <a:t> </a:t>
            </a:r>
            <a:r>
              <a:rPr kumimoji="1" lang="en-US" altLang="zh-CN" i="1" dirty="0" smtClean="0">
                <a:solidFill>
                  <a:srgbClr val="FF0000"/>
                </a:solidFill>
              </a:rPr>
              <a:t>images</a:t>
            </a:r>
            <a:endParaRPr kumimoji="1" lang="zh-CN" altLang="en-US" i="1" dirty="0">
              <a:solidFill>
                <a:srgbClr val="FF0000"/>
              </a:solidFill>
            </a:endParaRPr>
          </a:p>
        </p:txBody>
      </p:sp>
      <p:sp>
        <p:nvSpPr>
          <p:cNvPr id="36" name="右箭头 35"/>
          <p:cNvSpPr/>
          <p:nvPr/>
        </p:nvSpPr>
        <p:spPr>
          <a:xfrm>
            <a:off x="5279119" y="2641782"/>
            <a:ext cx="497835" cy="393587"/>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503" y="2093075"/>
            <a:ext cx="2489200" cy="1587500"/>
          </a:xfrm>
          <a:prstGeom prst="rect">
            <a:avLst/>
          </a:prstGeom>
        </p:spPr>
      </p:pic>
      <p:sp>
        <p:nvSpPr>
          <p:cNvPr id="24" name="右箭头 23"/>
          <p:cNvSpPr/>
          <p:nvPr/>
        </p:nvSpPr>
        <p:spPr>
          <a:xfrm>
            <a:off x="2933417" y="2626002"/>
            <a:ext cx="497835" cy="393587"/>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37" name="文本框 36"/>
          <p:cNvSpPr txBox="1"/>
          <p:nvPr/>
        </p:nvSpPr>
        <p:spPr>
          <a:xfrm>
            <a:off x="323528" y="3820978"/>
            <a:ext cx="8496944" cy="400110"/>
          </a:xfrm>
          <a:prstGeom prst="rect">
            <a:avLst/>
          </a:prstGeom>
          <a:noFill/>
        </p:spPr>
        <p:txBody>
          <a:bodyPr wrap="square" rtlCol="0">
            <a:spAutoFit/>
          </a:bodyPr>
          <a:lstStyle/>
          <a:p>
            <a:pPr marL="342900" indent="-342900">
              <a:buFont typeface="Arial" charset="0"/>
              <a:buChar char="•"/>
            </a:pPr>
            <a:r>
              <a:rPr kumimoji="1" lang="en-US" altLang="zh-CN" sz="2000" b="1" dirty="0" smtClean="0"/>
              <a:t>Goal</a:t>
            </a:r>
            <a:r>
              <a:rPr kumimoji="1" lang="en-US" altLang="zh-CN" sz="2000" dirty="0" smtClean="0"/>
              <a:t>: </a:t>
            </a:r>
            <a:r>
              <a:rPr kumimoji="1" lang="en-US" altLang="zh-CN" sz="2000" dirty="0"/>
              <a:t>Visual representation learning with a large, unlabeled image collection</a:t>
            </a:r>
            <a:endParaRPr kumimoji="1" lang="zh-CN" altLang="en-US" sz="2000" dirty="0" smtClean="0"/>
          </a:p>
        </p:txBody>
      </p:sp>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748" y="4589203"/>
            <a:ext cx="1854120" cy="1801145"/>
          </a:xfrm>
          <a:prstGeom prst="rect">
            <a:avLst/>
          </a:prstGeom>
        </p:spPr>
      </p:pic>
      <p:sp>
        <p:nvSpPr>
          <p:cNvPr id="43" name="文本框 42"/>
          <p:cNvSpPr txBox="1"/>
          <p:nvPr/>
        </p:nvSpPr>
        <p:spPr>
          <a:xfrm>
            <a:off x="1059151" y="4219871"/>
            <a:ext cx="1859805" cy="369332"/>
          </a:xfrm>
          <a:prstGeom prst="rect">
            <a:avLst/>
          </a:prstGeom>
          <a:noFill/>
        </p:spPr>
        <p:txBody>
          <a:bodyPr wrap="none" rtlCol="0">
            <a:spAutoFit/>
          </a:bodyPr>
          <a:lstStyle/>
          <a:p>
            <a:pPr algn="ctr"/>
            <a:r>
              <a:rPr kumimoji="1" lang="en-US" altLang="zh-CN" i="1" dirty="0" smtClean="0">
                <a:solidFill>
                  <a:srgbClr val="FF0000"/>
                </a:solidFill>
              </a:rPr>
              <a:t>Unlabeled</a:t>
            </a:r>
            <a:r>
              <a:rPr kumimoji="1" lang="zh-CN" altLang="en-US" i="1" dirty="0" smtClean="0">
                <a:solidFill>
                  <a:srgbClr val="FF0000"/>
                </a:solidFill>
              </a:rPr>
              <a:t> </a:t>
            </a:r>
            <a:r>
              <a:rPr kumimoji="1" lang="en-US" altLang="zh-CN" i="1" dirty="0" smtClean="0">
                <a:solidFill>
                  <a:srgbClr val="FF0000"/>
                </a:solidFill>
              </a:rPr>
              <a:t>images</a:t>
            </a:r>
            <a:endParaRPr kumimoji="1" lang="zh-CN" altLang="en-US" i="1" dirty="0">
              <a:solidFill>
                <a:srgbClr val="FF0000"/>
              </a:solidFill>
            </a:endParaRPr>
          </a:p>
        </p:txBody>
      </p:sp>
      <p:sp>
        <p:nvSpPr>
          <p:cNvPr id="44" name="圆角矩形 43"/>
          <p:cNvSpPr/>
          <p:nvPr/>
        </p:nvSpPr>
        <p:spPr>
          <a:xfrm>
            <a:off x="3443005" y="4988975"/>
            <a:ext cx="1813565" cy="956888"/>
          </a:xfrm>
          <a:prstGeom prst="roundRect">
            <a:avLst/>
          </a:prstGeom>
          <a:solidFill>
            <a:schemeClr val="accent2">
              <a:lumMod val="20000"/>
              <a:lumOff val="80000"/>
            </a:schemeClr>
          </a:solidFill>
          <a:ln w="19050">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i="1" dirty="0" smtClean="0">
                <a:solidFill>
                  <a:schemeClr val="tx1"/>
                </a:solidFill>
              </a:rPr>
              <a:t>Visual</a:t>
            </a:r>
            <a:r>
              <a:rPr lang="zh-CN" altLang="en-US" i="1" dirty="0" smtClean="0">
                <a:solidFill>
                  <a:schemeClr val="tx1"/>
                </a:solidFill>
              </a:rPr>
              <a:t> </a:t>
            </a:r>
            <a:r>
              <a:rPr lang="en-US" altLang="zh-CN" i="1" dirty="0" smtClean="0">
                <a:solidFill>
                  <a:schemeClr val="tx1"/>
                </a:solidFill>
              </a:rPr>
              <a:t>Representations</a:t>
            </a:r>
            <a:endParaRPr lang="zh-CN" altLang="en-US" i="1" dirty="0">
              <a:solidFill>
                <a:schemeClr val="tx1"/>
              </a:solidFill>
            </a:endParaRPr>
          </a:p>
        </p:txBody>
      </p:sp>
      <p:sp>
        <p:nvSpPr>
          <p:cNvPr id="45" name="TextBox 83"/>
          <p:cNvSpPr txBox="1"/>
          <p:nvPr/>
        </p:nvSpPr>
        <p:spPr>
          <a:xfrm>
            <a:off x="5794552" y="4385200"/>
            <a:ext cx="2454004" cy="369332"/>
          </a:xfrm>
          <a:prstGeom prst="rect">
            <a:avLst/>
          </a:prstGeom>
          <a:noFill/>
        </p:spPr>
        <p:txBody>
          <a:bodyPr wrap="square" rtlCol="0">
            <a:spAutoFit/>
          </a:bodyPr>
          <a:lstStyle/>
          <a:p>
            <a:pPr algn="ctr"/>
            <a:r>
              <a:rPr lang="en-US" altLang="zh-CN" i="1" dirty="0" smtClean="0"/>
              <a:t>Image Recognition</a:t>
            </a:r>
            <a:endParaRPr lang="zh-CN" altLang="en-US" i="1" dirty="0"/>
          </a:p>
        </p:txBody>
      </p:sp>
      <p:sp>
        <p:nvSpPr>
          <p:cNvPr id="46" name="右箭头 45"/>
          <p:cNvSpPr/>
          <p:nvPr/>
        </p:nvSpPr>
        <p:spPr>
          <a:xfrm>
            <a:off x="5256570" y="5270625"/>
            <a:ext cx="497835" cy="393587"/>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954" y="4721918"/>
            <a:ext cx="2489200" cy="1587500"/>
          </a:xfrm>
          <a:prstGeom prst="rect">
            <a:avLst/>
          </a:prstGeom>
        </p:spPr>
      </p:pic>
      <p:sp>
        <p:nvSpPr>
          <p:cNvPr id="48" name="右箭头 47"/>
          <p:cNvSpPr/>
          <p:nvPr/>
        </p:nvSpPr>
        <p:spPr>
          <a:xfrm>
            <a:off x="2910868" y="5254845"/>
            <a:ext cx="497835" cy="393587"/>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08835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7408" y="1202899"/>
            <a:ext cx="7380820" cy="1631216"/>
          </a:xfrm>
          <a:prstGeom prst="rect">
            <a:avLst/>
          </a:prstGeom>
          <a:noFill/>
        </p:spPr>
        <p:txBody>
          <a:bodyPr wrap="square" rtlCol="0">
            <a:spAutoFit/>
          </a:bodyPr>
          <a:lstStyle/>
          <a:p>
            <a:pPr marL="342900" lvl="1" indent="-342900">
              <a:buFontTx/>
              <a:buChar char="-"/>
            </a:pPr>
            <a:r>
              <a:rPr lang="en-US" altLang="zh-CN" sz="2000" dirty="0" smtClean="0"/>
              <a:t>Class</a:t>
            </a:r>
            <a:r>
              <a:rPr lang="zh-CN" altLang="en-US" sz="2000" dirty="0" smtClean="0"/>
              <a:t> </a:t>
            </a:r>
            <a:r>
              <a:rPr lang="en-US" altLang="zh-CN" sz="2000" dirty="0" smtClean="0"/>
              <a:t>labels</a:t>
            </a:r>
            <a:r>
              <a:rPr lang="zh-CN" altLang="en-US" sz="2000" dirty="0" smtClean="0"/>
              <a:t> </a:t>
            </a:r>
            <a:r>
              <a:rPr lang="en-US" altLang="zh-CN" sz="2000" i="1" dirty="0" smtClean="0">
                <a:latin typeface="Calibri Light" charset="0"/>
                <a:ea typeface="Calibri Light" charset="0"/>
                <a:cs typeface="Calibri Light" charset="0"/>
              </a:rPr>
              <a:t>[</a:t>
            </a:r>
            <a:r>
              <a:rPr lang="en-US" altLang="zh-CN" sz="2000" i="1" dirty="0" err="1">
                <a:latin typeface="Calibri Light" charset="0"/>
                <a:ea typeface="Calibri Light" charset="0"/>
                <a:cs typeface="Calibri Light" charset="0"/>
                <a:hlinkClick r:id="rId3"/>
              </a:rPr>
              <a:t>Krizhevsky</a:t>
            </a:r>
            <a:r>
              <a:rPr lang="en-US" altLang="zh-CN" sz="2000" i="1" dirty="0">
                <a:latin typeface="Calibri Light" charset="0"/>
                <a:ea typeface="Calibri Light" charset="0"/>
                <a:cs typeface="Calibri Light" charset="0"/>
                <a:hlinkClick r:id="rId3"/>
              </a:rPr>
              <a:t> </a:t>
            </a:r>
            <a:r>
              <a:rPr lang="en-US" altLang="zh-CN" sz="2000" i="1" dirty="0" smtClean="0">
                <a:latin typeface="Calibri Light" charset="0"/>
                <a:ea typeface="Calibri Light" charset="0"/>
                <a:cs typeface="Calibri Light" charset="0"/>
                <a:hlinkClick r:id="rId3"/>
              </a:rPr>
              <a:t>et</a:t>
            </a:r>
            <a:r>
              <a:rPr lang="zh-CN" altLang="en-US" sz="2000" i="1" dirty="0" smtClean="0">
                <a:latin typeface="Calibri Light" charset="0"/>
                <a:ea typeface="Calibri Light" charset="0"/>
                <a:cs typeface="Calibri Light" charset="0"/>
                <a:hlinkClick r:id="rId3"/>
              </a:rPr>
              <a:t> </a:t>
            </a:r>
            <a:r>
              <a:rPr lang="en-US" altLang="zh-CN" sz="2000" i="1" dirty="0" smtClean="0">
                <a:latin typeface="Calibri Light" charset="0"/>
                <a:ea typeface="Calibri Light" charset="0"/>
                <a:cs typeface="Calibri Light" charset="0"/>
                <a:hlinkClick r:id="rId3"/>
              </a:rPr>
              <a:t>al.</a:t>
            </a:r>
            <a:r>
              <a:rPr lang="zh-CN" altLang="en-US" sz="2000" i="1" dirty="0" smtClean="0">
                <a:latin typeface="Calibri Light" charset="0"/>
                <a:ea typeface="Calibri Light" charset="0"/>
                <a:cs typeface="Calibri Light" charset="0"/>
                <a:hlinkClick r:id="rId3"/>
              </a:rPr>
              <a:t> </a:t>
            </a:r>
            <a:r>
              <a:rPr lang="en-US" altLang="zh-CN" sz="2000" i="1" dirty="0" smtClean="0">
                <a:latin typeface="Calibri Light" charset="0"/>
                <a:ea typeface="Calibri Light" charset="0"/>
                <a:cs typeface="Calibri Light" charset="0"/>
                <a:hlinkClick r:id="rId3"/>
              </a:rPr>
              <a:t>NIPS’12</a:t>
            </a:r>
            <a:r>
              <a:rPr lang="en-US" altLang="zh-CN" sz="2000" i="1" dirty="0" smtClean="0">
                <a:latin typeface="Calibri Light" charset="0"/>
                <a:ea typeface="Calibri Light" charset="0"/>
                <a:cs typeface="Calibri Light" charset="0"/>
              </a:rPr>
              <a:t>]</a:t>
            </a:r>
            <a:endParaRPr lang="zh-CN" altLang="en-US" sz="2000" i="1" dirty="0" smtClean="0">
              <a:latin typeface="Calibri Light" charset="0"/>
              <a:ea typeface="Calibri Light" charset="0"/>
              <a:cs typeface="Calibri Light" charset="0"/>
            </a:endParaRPr>
          </a:p>
          <a:p>
            <a:pPr marL="342900" lvl="1" indent="-342900">
              <a:buFontTx/>
              <a:buChar char="-"/>
            </a:pPr>
            <a:r>
              <a:rPr lang="en-US" altLang="zh-CN" sz="2000" dirty="0" smtClean="0"/>
              <a:t>Web</a:t>
            </a:r>
            <a:r>
              <a:rPr lang="zh-CN" altLang="en-US" sz="2000" dirty="0" smtClean="0"/>
              <a:t> </a:t>
            </a:r>
            <a:r>
              <a:rPr lang="en-US" altLang="zh-CN" sz="2000" dirty="0"/>
              <a:t>resources</a:t>
            </a:r>
            <a:r>
              <a:rPr lang="zh-CN" altLang="en-US" sz="2000" dirty="0"/>
              <a:t> </a:t>
            </a:r>
            <a:r>
              <a:rPr lang="en-US" altLang="zh-CN" sz="2000" i="1" dirty="0" smtClean="0">
                <a:latin typeface="Calibri Light" charset="0"/>
                <a:ea typeface="Calibri Light" charset="0"/>
                <a:cs typeface="Calibri Light" charset="0"/>
              </a:rPr>
              <a:t>[</a:t>
            </a:r>
            <a:r>
              <a:rPr lang="en-US" altLang="zh-CN" sz="2000" i="1" dirty="0">
                <a:latin typeface="Calibri Light" charset="0"/>
                <a:ea typeface="Calibri Light" charset="0"/>
                <a:cs typeface="Calibri Light" charset="0"/>
                <a:hlinkClick r:id="rId4"/>
              </a:rPr>
              <a:t>Chen </a:t>
            </a:r>
            <a:r>
              <a:rPr lang="en-US" altLang="zh-CN" sz="2000" i="1" dirty="0" smtClean="0">
                <a:latin typeface="Calibri Light" charset="0"/>
                <a:ea typeface="Calibri Light" charset="0"/>
                <a:cs typeface="Calibri Light" charset="0"/>
                <a:hlinkClick r:id="rId4"/>
              </a:rPr>
              <a:t>and</a:t>
            </a:r>
            <a:r>
              <a:rPr lang="zh-CN" altLang="en-US" sz="2000" i="1" dirty="0" smtClean="0">
                <a:latin typeface="Calibri Light" charset="0"/>
                <a:ea typeface="Calibri Light" charset="0"/>
                <a:cs typeface="Calibri Light" charset="0"/>
                <a:hlinkClick r:id="rId4"/>
              </a:rPr>
              <a:t> </a:t>
            </a:r>
            <a:r>
              <a:rPr lang="en-US" altLang="zh-CN" sz="2000" i="1" dirty="0" smtClean="0">
                <a:latin typeface="Calibri Light" charset="0"/>
                <a:ea typeface="Calibri Light" charset="0"/>
                <a:cs typeface="Calibri Light" charset="0"/>
                <a:hlinkClick r:id="rId4"/>
              </a:rPr>
              <a:t>Gupta</a:t>
            </a:r>
            <a:r>
              <a:rPr lang="zh-CN" altLang="en-US" sz="2000" i="1" dirty="0" smtClean="0">
                <a:latin typeface="Calibri Light" charset="0"/>
                <a:ea typeface="Calibri Light" charset="0"/>
                <a:cs typeface="Calibri Light" charset="0"/>
                <a:hlinkClick r:id="rId4"/>
              </a:rPr>
              <a:t> </a:t>
            </a:r>
            <a:r>
              <a:rPr lang="en-US" altLang="zh-CN" sz="2000" i="1" dirty="0" smtClean="0">
                <a:latin typeface="Calibri Light" charset="0"/>
                <a:ea typeface="Calibri Light" charset="0"/>
                <a:cs typeface="Calibri Light" charset="0"/>
                <a:hlinkClick r:id="rId4"/>
              </a:rPr>
              <a:t>ICCV’15</a:t>
            </a:r>
            <a:r>
              <a:rPr lang="en-US" altLang="zh-CN" sz="2000" i="1" dirty="0" smtClean="0">
                <a:latin typeface="Calibri Light" charset="0"/>
                <a:ea typeface="Calibri Light" charset="0"/>
                <a:cs typeface="Calibri Light" charset="0"/>
              </a:rPr>
              <a:t>;</a:t>
            </a:r>
            <a:r>
              <a:rPr lang="zh-CN" altLang="en-US" sz="2000" i="1" dirty="0" smtClean="0">
                <a:latin typeface="Calibri Light" charset="0"/>
                <a:ea typeface="Calibri Light" charset="0"/>
                <a:cs typeface="Calibri Light" charset="0"/>
              </a:rPr>
              <a:t> </a:t>
            </a:r>
            <a:r>
              <a:rPr lang="en-US" altLang="zh-CN" sz="2000" i="1" dirty="0" err="1" smtClean="0">
                <a:latin typeface="Calibri Light" charset="0"/>
                <a:ea typeface="Calibri Light" charset="0"/>
                <a:cs typeface="Calibri Light" charset="0"/>
                <a:hlinkClick r:id="rId5"/>
              </a:rPr>
              <a:t>Joulin</a:t>
            </a:r>
            <a:r>
              <a:rPr lang="en-US" altLang="zh-CN" sz="2000" i="1" dirty="0" smtClean="0">
                <a:latin typeface="Calibri Light" charset="0"/>
                <a:ea typeface="Calibri Light" charset="0"/>
                <a:cs typeface="Calibri Light" charset="0"/>
                <a:hlinkClick r:id="rId5"/>
              </a:rPr>
              <a:t> et</a:t>
            </a:r>
            <a:r>
              <a:rPr lang="zh-CN" altLang="en-US" sz="2000" i="1" dirty="0" smtClean="0">
                <a:latin typeface="Calibri Light" charset="0"/>
                <a:ea typeface="Calibri Light" charset="0"/>
                <a:cs typeface="Calibri Light" charset="0"/>
                <a:hlinkClick r:id="rId5"/>
              </a:rPr>
              <a:t> </a:t>
            </a:r>
            <a:r>
              <a:rPr lang="en-US" altLang="zh-CN" sz="2000" i="1" dirty="0" smtClean="0">
                <a:latin typeface="Calibri Light" charset="0"/>
                <a:ea typeface="Calibri Light" charset="0"/>
                <a:cs typeface="Calibri Light" charset="0"/>
                <a:hlinkClick r:id="rId5"/>
              </a:rPr>
              <a:t>al.</a:t>
            </a:r>
            <a:r>
              <a:rPr lang="zh-CN" altLang="en-US" sz="2000" i="1" dirty="0" smtClean="0">
                <a:latin typeface="Calibri Light" charset="0"/>
                <a:ea typeface="Calibri Light" charset="0"/>
                <a:cs typeface="Calibri Light" charset="0"/>
                <a:hlinkClick r:id="rId5"/>
              </a:rPr>
              <a:t> </a:t>
            </a:r>
            <a:r>
              <a:rPr lang="en-US" altLang="zh-CN" sz="2000" i="1" dirty="0" smtClean="0">
                <a:latin typeface="Calibri Light" charset="0"/>
                <a:ea typeface="Calibri Light" charset="0"/>
                <a:cs typeface="Calibri Light" charset="0"/>
                <a:hlinkClick r:id="rId5"/>
              </a:rPr>
              <a:t>ECCV’16</a:t>
            </a:r>
            <a:r>
              <a:rPr lang="en-US" altLang="zh-CN" sz="2000" i="1" dirty="0" smtClean="0">
                <a:latin typeface="Calibri Light" charset="0"/>
                <a:ea typeface="Calibri Light" charset="0"/>
                <a:cs typeface="Calibri Light" charset="0"/>
              </a:rPr>
              <a:t>]</a:t>
            </a:r>
            <a:endParaRPr lang="zh-CN" altLang="en-US" sz="2000" i="1" dirty="0" smtClean="0">
              <a:latin typeface="Calibri Light" charset="0"/>
              <a:ea typeface="Calibri Light" charset="0"/>
              <a:cs typeface="Calibri Light" charset="0"/>
            </a:endParaRPr>
          </a:p>
          <a:p>
            <a:pPr marL="342900" lvl="1" indent="-342900">
              <a:buFontTx/>
              <a:buChar char="-"/>
            </a:pPr>
            <a:r>
              <a:rPr lang="en-US" altLang="zh-CN" sz="2000" dirty="0" smtClean="0"/>
              <a:t>Ego-motion</a:t>
            </a:r>
            <a:r>
              <a:rPr lang="zh-CN" altLang="en-US" sz="2000" dirty="0" smtClean="0"/>
              <a:t> </a:t>
            </a:r>
            <a:r>
              <a:rPr lang="en-US" altLang="zh-CN" sz="2000" i="1" dirty="0" smtClean="0">
                <a:latin typeface="Calibri Light" charset="0"/>
                <a:ea typeface="Calibri Light" charset="0"/>
                <a:cs typeface="Calibri Light" charset="0"/>
              </a:rPr>
              <a:t>[</a:t>
            </a:r>
            <a:r>
              <a:rPr lang="en-US" altLang="zh-CN" sz="2000" i="1" dirty="0">
                <a:latin typeface="Calibri Light" charset="0"/>
                <a:ea typeface="Calibri Light" charset="0"/>
                <a:cs typeface="Calibri Light" charset="0"/>
                <a:hlinkClick r:id="rId6"/>
              </a:rPr>
              <a:t>Agrawal et</a:t>
            </a:r>
            <a:r>
              <a:rPr lang="zh-CN" altLang="en-US" sz="2000" i="1" dirty="0">
                <a:latin typeface="Calibri Light" charset="0"/>
                <a:ea typeface="Calibri Light" charset="0"/>
                <a:cs typeface="Calibri Light" charset="0"/>
                <a:hlinkClick r:id="rId6"/>
              </a:rPr>
              <a:t> </a:t>
            </a:r>
            <a:r>
              <a:rPr lang="en-US" altLang="zh-CN" sz="2000" i="1" dirty="0">
                <a:latin typeface="Calibri Light" charset="0"/>
                <a:ea typeface="Calibri Light" charset="0"/>
                <a:cs typeface="Calibri Light" charset="0"/>
                <a:hlinkClick r:id="rId6"/>
              </a:rPr>
              <a:t>al.</a:t>
            </a:r>
            <a:r>
              <a:rPr lang="zh-CN" altLang="en-US" sz="2000" i="1" dirty="0">
                <a:latin typeface="Calibri Light" charset="0"/>
                <a:ea typeface="Calibri Light" charset="0"/>
                <a:cs typeface="Calibri Light" charset="0"/>
                <a:hlinkClick r:id="rId6"/>
              </a:rPr>
              <a:t> </a:t>
            </a:r>
            <a:r>
              <a:rPr lang="en-US" altLang="zh-CN" sz="2000" i="1" dirty="0" smtClean="0">
                <a:latin typeface="Calibri Light" charset="0"/>
                <a:ea typeface="Calibri Light" charset="0"/>
                <a:cs typeface="Calibri Light" charset="0"/>
                <a:hlinkClick r:id="rId6"/>
              </a:rPr>
              <a:t>ICCV’15</a:t>
            </a:r>
            <a:r>
              <a:rPr lang="en-US" altLang="zh-CN" sz="2000" i="1" dirty="0" smtClean="0">
                <a:latin typeface="Calibri Light" charset="0"/>
                <a:ea typeface="Calibri Light" charset="0"/>
                <a:cs typeface="Calibri Light" charset="0"/>
              </a:rPr>
              <a:t>;</a:t>
            </a:r>
            <a:r>
              <a:rPr lang="zh-CN" altLang="en-US" sz="2000" i="1" dirty="0" smtClean="0">
                <a:latin typeface="Calibri Light" charset="0"/>
                <a:ea typeface="Calibri Light" charset="0"/>
                <a:cs typeface="Calibri Light" charset="0"/>
              </a:rPr>
              <a:t> </a:t>
            </a:r>
            <a:r>
              <a:rPr lang="en-US" altLang="zh-CN" sz="2000" i="1" dirty="0" err="1" smtClean="0">
                <a:latin typeface="Calibri Light" charset="0"/>
                <a:ea typeface="Calibri Light" charset="0"/>
                <a:cs typeface="Calibri Light" charset="0"/>
                <a:hlinkClick r:id="rId7"/>
              </a:rPr>
              <a:t>Jayaraman</a:t>
            </a:r>
            <a:r>
              <a:rPr lang="en-US" altLang="zh-CN" sz="2000" i="1" dirty="0" smtClean="0">
                <a:latin typeface="Calibri Light" charset="0"/>
                <a:ea typeface="Calibri Light" charset="0"/>
                <a:cs typeface="Calibri Light" charset="0"/>
                <a:hlinkClick r:id="rId7"/>
              </a:rPr>
              <a:t> </a:t>
            </a:r>
            <a:r>
              <a:rPr lang="en-US" altLang="zh-CN" sz="2000" i="1" dirty="0">
                <a:latin typeface="Calibri Light" charset="0"/>
                <a:ea typeface="Calibri Light" charset="0"/>
                <a:cs typeface="Calibri Light" charset="0"/>
                <a:hlinkClick r:id="rId7"/>
              </a:rPr>
              <a:t>et</a:t>
            </a:r>
            <a:r>
              <a:rPr lang="zh-CN" altLang="en-US" sz="2000" i="1" dirty="0">
                <a:latin typeface="Calibri Light" charset="0"/>
                <a:ea typeface="Calibri Light" charset="0"/>
                <a:cs typeface="Calibri Light" charset="0"/>
                <a:hlinkClick r:id="rId7"/>
              </a:rPr>
              <a:t> </a:t>
            </a:r>
            <a:r>
              <a:rPr lang="en-US" altLang="zh-CN" sz="2000" i="1" dirty="0">
                <a:latin typeface="Calibri Light" charset="0"/>
                <a:ea typeface="Calibri Light" charset="0"/>
                <a:cs typeface="Calibri Light" charset="0"/>
                <a:hlinkClick r:id="rId7"/>
              </a:rPr>
              <a:t>al.</a:t>
            </a:r>
            <a:r>
              <a:rPr lang="zh-CN" altLang="en-US" sz="2000" i="1" dirty="0">
                <a:latin typeface="Calibri Light" charset="0"/>
                <a:ea typeface="Calibri Light" charset="0"/>
                <a:cs typeface="Calibri Light" charset="0"/>
                <a:hlinkClick r:id="rId7"/>
              </a:rPr>
              <a:t> </a:t>
            </a:r>
            <a:r>
              <a:rPr lang="en-US" altLang="zh-CN" sz="2000" i="1" dirty="0">
                <a:latin typeface="Calibri Light" charset="0"/>
                <a:ea typeface="Calibri Light" charset="0"/>
                <a:cs typeface="Calibri Light" charset="0"/>
                <a:hlinkClick r:id="rId7"/>
              </a:rPr>
              <a:t>ICCV’15</a:t>
            </a:r>
            <a:r>
              <a:rPr lang="en-US" altLang="zh-CN" sz="2000" i="1" dirty="0" smtClean="0">
                <a:latin typeface="Calibri Light" charset="0"/>
                <a:ea typeface="Calibri Light" charset="0"/>
                <a:cs typeface="Calibri Light" charset="0"/>
              </a:rPr>
              <a:t>]</a:t>
            </a:r>
            <a:endParaRPr lang="zh-CN" altLang="en-US" sz="2000" i="1" dirty="0" smtClean="0">
              <a:latin typeface="Calibri Light" charset="0"/>
              <a:ea typeface="Calibri Light" charset="0"/>
              <a:cs typeface="Calibri Light" charset="0"/>
            </a:endParaRPr>
          </a:p>
          <a:p>
            <a:pPr marL="342900" lvl="1" indent="-342900">
              <a:buFontTx/>
              <a:buChar char="-"/>
            </a:pPr>
            <a:r>
              <a:rPr lang="en-US" altLang="zh-CN" sz="2000" dirty="0" smtClean="0"/>
              <a:t>Context</a:t>
            </a:r>
            <a:r>
              <a:rPr lang="zh-CN" altLang="en-US" sz="2000" dirty="0" smtClean="0"/>
              <a:t> </a:t>
            </a:r>
            <a:r>
              <a:rPr lang="en-US" altLang="zh-CN" sz="2000" i="1" dirty="0" smtClean="0">
                <a:latin typeface="Calibri Light" charset="0"/>
                <a:ea typeface="Calibri Light" charset="0"/>
                <a:cs typeface="Calibri Light" charset="0"/>
              </a:rPr>
              <a:t>[</a:t>
            </a:r>
            <a:r>
              <a:rPr lang="en-US" altLang="zh-CN" sz="2000" i="1" dirty="0" err="1">
                <a:latin typeface="Calibri Light" charset="0"/>
                <a:ea typeface="Calibri Light" charset="0"/>
                <a:cs typeface="Calibri Light" charset="0"/>
                <a:hlinkClick r:id="rId8"/>
              </a:rPr>
              <a:t>Doersch</a:t>
            </a:r>
            <a:r>
              <a:rPr lang="en-US" altLang="zh-CN" sz="2000" i="1" dirty="0">
                <a:latin typeface="Calibri Light" charset="0"/>
                <a:ea typeface="Calibri Light" charset="0"/>
                <a:cs typeface="Calibri Light" charset="0"/>
                <a:hlinkClick r:id="rId8"/>
              </a:rPr>
              <a:t> </a:t>
            </a:r>
            <a:r>
              <a:rPr lang="en-US" altLang="zh-CN" sz="2000" i="1" dirty="0" smtClean="0">
                <a:latin typeface="Calibri Light" charset="0"/>
                <a:ea typeface="Calibri Light" charset="0"/>
                <a:cs typeface="Calibri Light" charset="0"/>
                <a:hlinkClick r:id="rId8"/>
              </a:rPr>
              <a:t>et</a:t>
            </a:r>
            <a:r>
              <a:rPr lang="zh-CN" altLang="en-US" sz="2000" i="1" dirty="0" smtClean="0">
                <a:latin typeface="Calibri Light" charset="0"/>
                <a:ea typeface="Calibri Light" charset="0"/>
                <a:cs typeface="Calibri Light" charset="0"/>
                <a:hlinkClick r:id="rId8"/>
              </a:rPr>
              <a:t> </a:t>
            </a:r>
            <a:r>
              <a:rPr lang="en-US" altLang="zh-CN" sz="2000" i="1" dirty="0" smtClean="0">
                <a:latin typeface="Calibri Light" charset="0"/>
                <a:ea typeface="Calibri Light" charset="0"/>
                <a:cs typeface="Calibri Light" charset="0"/>
                <a:hlinkClick r:id="rId8"/>
              </a:rPr>
              <a:t>al.</a:t>
            </a:r>
            <a:r>
              <a:rPr lang="zh-CN" altLang="en-US" sz="2000" i="1" dirty="0" smtClean="0">
                <a:latin typeface="Calibri Light" charset="0"/>
                <a:ea typeface="Calibri Light" charset="0"/>
                <a:cs typeface="Calibri Light" charset="0"/>
                <a:hlinkClick r:id="rId8"/>
              </a:rPr>
              <a:t> </a:t>
            </a:r>
            <a:r>
              <a:rPr lang="en-US" altLang="zh-CN" sz="2000" i="1" dirty="0" smtClean="0">
                <a:latin typeface="Calibri Light" charset="0"/>
                <a:ea typeface="Calibri Light" charset="0"/>
                <a:cs typeface="Calibri Light" charset="0"/>
                <a:hlinkClick r:id="rId8"/>
              </a:rPr>
              <a:t>ICCV’15</a:t>
            </a:r>
            <a:r>
              <a:rPr lang="en-US" altLang="zh-CN" sz="2000" i="1" dirty="0" smtClean="0">
                <a:latin typeface="Calibri Light" charset="0"/>
                <a:ea typeface="Calibri Light" charset="0"/>
                <a:cs typeface="Calibri Light" charset="0"/>
              </a:rPr>
              <a:t>]</a:t>
            </a:r>
            <a:endParaRPr lang="zh-CN" altLang="en-US" sz="2000" i="1" dirty="0" smtClean="0">
              <a:latin typeface="Calibri Light" charset="0"/>
              <a:ea typeface="Calibri Light" charset="0"/>
              <a:cs typeface="Calibri Light" charset="0"/>
            </a:endParaRPr>
          </a:p>
          <a:p>
            <a:pPr marL="342900" lvl="1" indent="-342900">
              <a:buFontTx/>
              <a:buChar char="-"/>
            </a:pPr>
            <a:r>
              <a:rPr lang="en-US" altLang="zh-CN" sz="2000" dirty="0" smtClean="0"/>
              <a:t>Tracking</a:t>
            </a:r>
            <a:r>
              <a:rPr lang="zh-CN" altLang="en-US" sz="2000" dirty="0" smtClean="0"/>
              <a:t> </a:t>
            </a:r>
            <a:r>
              <a:rPr lang="en-US" altLang="zh-CN" sz="2000" i="1" dirty="0" smtClean="0">
                <a:latin typeface="Calibri Light" charset="0"/>
                <a:ea typeface="Calibri Light" charset="0"/>
                <a:cs typeface="Calibri Light" charset="0"/>
              </a:rPr>
              <a:t>[</a:t>
            </a:r>
            <a:r>
              <a:rPr lang="en-US" altLang="zh-CN" sz="2000" i="1" dirty="0" smtClean="0">
                <a:latin typeface="Calibri Light" charset="0"/>
                <a:ea typeface="Calibri Light" charset="0"/>
                <a:cs typeface="Calibri Light" charset="0"/>
                <a:hlinkClick r:id="rId9"/>
              </a:rPr>
              <a:t>Wang</a:t>
            </a:r>
            <a:r>
              <a:rPr lang="zh-CN" altLang="en-US" sz="2000" i="1" dirty="0" smtClean="0">
                <a:latin typeface="Calibri Light" charset="0"/>
                <a:ea typeface="Calibri Light" charset="0"/>
                <a:cs typeface="Calibri Light" charset="0"/>
                <a:hlinkClick r:id="rId9"/>
              </a:rPr>
              <a:t> </a:t>
            </a:r>
            <a:r>
              <a:rPr lang="en-US" altLang="zh-CN" sz="2000" i="1" dirty="0" smtClean="0">
                <a:latin typeface="Calibri Light" charset="0"/>
                <a:ea typeface="Calibri Light" charset="0"/>
                <a:cs typeface="Calibri Light" charset="0"/>
                <a:hlinkClick r:id="rId9"/>
              </a:rPr>
              <a:t>and</a:t>
            </a:r>
            <a:r>
              <a:rPr lang="zh-CN" altLang="en-US" sz="2000" i="1" dirty="0" smtClean="0">
                <a:latin typeface="Calibri Light" charset="0"/>
                <a:ea typeface="Calibri Light" charset="0"/>
                <a:cs typeface="Calibri Light" charset="0"/>
                <a:hlinkClick r:id="rId9"/>
              </a:rPr>
              <a:t> </a:t>
            </a:r>
            <a:r>
              <a:rPr lang="en-US" altLang="zh-CN" sz="2000" i="1" dirty="0" smtClean="0">
                <a:latin typeface="Calibri Light" charset="0"/>
                <a:ea typeface="Calibri Light" charset="0"/>
                <a:cs typeface="Calibri Light" charset="0"/>
                <a:hlinkClick r:id="rId9"/>
              </a:rPr>
              <a:t>Gupta</a:t>
            </a:r>
            <a:r>
              <a:rPr lang="zh-CN" altLang="en-US" sz="2000" i="1" dirty="0" smtClean="0">
                <a:latin typeface="Calibri Light" charset="0"/>
                <a:ea typeface="Calibri Light" charset="0"/>
                <a:cs typeface="Calibri Light" charset="0"/>
                <a:hlinkClick r:id="rId9"/>
              </a:rPr>
              <a:t> </a:t>
            </a:r>
            <a:r>
              <a:rPr lang="en-US" altLang="zh-CN" sz="2000" i="1" dirty="0" smtClean="0">
                <a:latin typeface="Calibri Light" charset="0"/>
                <a:ea typeface="Calibri Light" charset="0"/>
                <a:cs typeface="Calibri Light" charset="0"/>
                <a:hlinkClick r:id="rId9"/>
              </a:rPr>
              <a:t>ICCV’15</a:t>
            </a:r>
            <a:r>
              <a:rPr lang="en-US" altLang="zh-CN" sz="2000" i="1" dirty="0" smtClean="0">
                <a:latin typeface="Calibri Light" charset="0"/>
                <a:ea typeface="Calibri Light" charset="0"/>
                <a:cs typeface="Calibri Light" charset="0"/>
              </a:rPr>
              <a:t>]</a:t>
            </a:r>
            <a:endParaRPr lang="zh-CN" altLang="en-US" sz="2000" i="1" dirty="0" smtClean="0">
              <a:latin typeface="Calibri Light" charset="0"/>
              <a:ea typeface="Calibri Light" charset="0"/>
              <a:cs typeface="Calibri Light" charset="0"/>
            </a:endParaRPr>
          </a:p>
        </p:txBody>
      </p:sp>
      <p:sp>
        <p:nvSpPr>
          <p:cNvPr id="4" name="灯片编号占位符 3"/>
          <p:cNvSpPr>
            <a:spLocks noGrp="1"/>
          </p:cNvSpPr>
          <p:nvPr>
            <p:ph type="sldNum" sz="quarter" idx="12"/>
          </p:nvPr>
        </p:nvSpPr>
        <p:spPr/>
        <p:txBody>
          <a:bodyPr/>
          <a:lstStyle/>
          <a:p>
            <a:fld id="{5C7FCB7A-8DD7-463D-BAE6-9A1D5EAA5EB5}" type="slidenum">
              <a:rPr lang="zh-CN" altLang="en-US" smtClean="0"/>
              <a:t>3</a:t>
            </a:fld>
            <a:endParaRPr lang="zh-CN" altLang="en-US" dirty="0"/>
          </a:p>
        </p:txBody>
      </p:sp>
      <p:pic>
        <p:nvPicPr>
          <p:cNvPr id="5" name="图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7544" y="3623950"/>
            <a:ext cx="3573016" cy="1488757"/>
          </a:xfrm>
          <a:prstGeom prst="rect">
            <a:avLst/>
          </a:prstGeom>
        </p:spPr>
      </p:pic>
      <p:pic>
        <p:nvPicPr>
          <p:cNvPr id="6" name="图片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43369" y="3627675"/>
            <a:ext cx="2492927" cy="1498724"/>
          </a:xfrm>
          <a:prstGeom prst="rect">
            <a:avLst/>
          </a:prstGeom>
        </p:spPr>
      </p:pic>
      <p:pic>
        <p:nvPicPr>
          <p:cNvPr id="7" name="图片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4663" y="3631991"/>
            <a:ext cx="1577817" cy="1494408"/>
          </a:xfrm>
          <a:prstGeom prst="rect">
            <a:avLst/>
          </a:prstGeom>
        </p:spPr>
      </p:pic>
      <p:sp>
        <p:nvSpPr>
          <p:cNvPr id="8" name="文本框 7"/>
          <p:cNvSpPr txBox="1"/>
          <p:nvPr/>
        </p:nvSpPr>
        <p:spPr>
          <a:xfrm>
            <a:off x="179512" y="3111351"/>
            <a:ext cx="4197624" cy="400110"/>
          </a:xfrm>
          <a:prstGeom prst="rect">
            <a:avLst/>
          </a:prstGeom>
          <a:noFill/>
        </p:spPr>
        <p:txBody>
          <a:bodyPr wrap="none" rtlCol="0">
            <a:spAutoFit/>
          </a:bodyPr>
          <a:lstStyle/>
          <a:p>
            <a:pPr algn="ctr"/>
            <a:r>
              <a:rPr kumimoji="1" lang="en-US" altLang="zh-CN" sz="2000" dirty="0" smtClean="0"/>
              <a:t>Context</a:t>
            </a:r>
            <a:r>
              <a:rPr kumimoji="1" lang="en-US" altLang="zh-CN" sz="2000" b="1" dirty="0" smtClean="0"/>
              <a:t>:</a:t>
            </a:r>
            <a:r>
              <a:rPr kumimoji="1" lang="zh-CN" altLang="en-US" sz="2000" b="1" dirty="0" smtClean="0"/>
              <a:t> </a:t>
            </a:r>
            <a:r>
              <a:rPr kumimoji="1" lang="en-US" altLang="zh-CN" dirty="0"/>
              <a:t>instances</a:t>
            </a:r>
            <a:r>
              <a:rPr kumimoji="1" lang="zh-CN" altLang="en-US" dirty="0"/>
              <a:t> </a:t>
            </a:r>
            <a:r>
              <a:rPr kumimoji="1" lang="en-US" altLang="zh-CN" b="1" i="1" dirty="0"/>
              <a:t>within</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smtClean="0"/>
              <a:t>image</a:t>
            </a:r>
            <a:endParaRPr kumimoji="1" lang="zh-CN" altLang="en-US" dirty="0"/>
          </a:p>
        </p:txBody>
      </p:sp>
      <p:sp>
        <p:nvSpPr>
          <p:cNvPr id="10" name="文本框 9"/>
          <p:cNvSpPr txBox="1"/>
          <p:nvPr/>
        </p:nvSpPr>
        <p:spPr>
          <a:xfrm>
            <a:off x="4697806" y="3111351"/>
            <a:ext cx="4194674" cy="400110"/>
          </a:xfrm>
          <a:prstGeom prst="rect">
            <a:avLst/>
          </a:prstGeom>
          <a:noFill/>
        </p:spPr>
        <p:txBody>
          <a:bodyPr wrap="none" rtlCol="0">
            <a:spAutoFit/>
          </a:bodyPr>
          <a:lstStyle/>
          <a:p>
            <a:pPr algn="ctr"/>
            <a:r>
              <a:rPr kumimoji="1" lang="en-US" altLang="zh-CN" sz="2000" dirty="0" smtClean="0"/>
              <a:t>Tracking</a:t>
            </a:r>
            <a:r>
              <a:rPr kumimoji="1" lang="en-US" altLang="zh-CN" sz="2000" b="1" dirty="0" smtClean="0"/>
              <a:t>:</a:t>
            </a:r>
            <a:r>
              <a:rPr kumimoji="1" lang="zh-CN" altLang="en-US" sz="2000" b="1" dirty="0" smtClean="0"/>
              <a:t> </a:t>
            </a:r>
            <a:r>
              <a:rPr kumimoji="1" lang="en-US" altLang="zh-CN" dirty="0"/>
              <a:t>instances</a:t>
            </a:r>
            <a:r>
              <a:rPr kumimoji="1" lang="zh-CN" altLang="en-US" dirty="0"/>
              <a:t> </a:t>
            </a:r>
            <a:r>
              <a:rPr kumimoji="1" lang="en-US" altLang="zh-CN" b="1" i="1" dirty="0"/>
              <a:t>within</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smtClean="0"/>
              <a:t>video</a:t>
            </a:r>
            <a:endParaRPr kumimoji="1" lang="zh-CN" altLang="en-US" dirty="0"/>
          </a:p>
        </p:txBody>
      </p:sp>
      <p:sp>
        <p:nvSpPr>
          <p:cNvPr id="12" name="文本框 11"/>
          <p:cNvSpPr txBox="1"/>
          <p:nvPr/>
        </p:nvSpPr>
        <p:spPr>
          <a:xfrm>
            <a:off x="2771828" y="5775647"/>
            <a:ext cx="3600345" cy="461665"/>
          </a:xfrm>
          <a:prstGeom prst="rect">
            <a:avLst/>
          </a:prstGeom>
          <a:noFill/>
        </p:spPr>
        <p:txBody>
          <a:bodyPr wrap="none" rtlCol="0">
            <a:spAutoFit/>
          </a:bodyPr>
          <a:lstStyle/>
          <a:p>
            <a:pPr algn="ctr"/>
            <a:r>
              <a:rPr kumimoji="1" lang="en-US" altLang="zh-CN" sz="2400" b="1" i="1" dirty="0" smtClean="0"/>
              <a:t>instance-level</a:t>
            </a:r>
            <a:r>
              <a:rPr kumimoji="1" lang="zh-CN" altLang="en-US" sz="2400" dirty="0" smtClean="0"/>
              <a:t> </a:t>
            </a:r>
            <a:r>
              <a:rPr kumimoji="1" lang="en-US" altLang="zh-CN" sz="2400" dirty="0" smtClean="0"/>
              <a:t>training</a:t>
            </a:r>
            <a:r>
              <a:rPr kumimoji="1" lang="zh-CN" altLang="en-US" sz="2400" dirty="0" smtClean="0"/>
              <a:t> </a:t>
            </a:r>
            <a:r>
              <a:rPr kumimoji="1" lang="en-US" altLang="zh-CN" sz="2400" dirty="0" smtClean="0"/>
              <a:t>data</a:t>
            </a:r>
            <a:endParaRPr kumimoji="1" lang="zh-CN" altLang="en-US" sz="2400" dirty="0"/>
          </a:p>
        </p:txBody>
      </p:sp>
      <p:cxnSp>
        <p:nvCxnSpPr>
          <p:cNvPr id="14" name="直线箭头连接符 13"/>
          <p:cNvCxnSpPr/>
          <p:nvPr/>
        </p:nvCxnSpPr>
        <p:spPr>
          <a:xfrm flipH="1" flipV="1">
            <a:off x="3187915" y="5299209"/>
            <a:ext cx="488123" cy="4320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5364088" y="5299209"/>
            <a:ext cx="447981" cy="411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Prior</a:t>
            </a:r>
            <a:r>
              <a:rPr lang="zh-CN" altLang="en-US" sz="4400" dirty="0" smtClean="0"/>
              <a:t> </a:t>
            </a:r>
            <a:r>
              <a:rPr lang="en-US" altLang="zh-CN" sz="4400" dirty="0" smtClean="0"/>
              <a:t>Work</a:t>
            </a:r>
            <a:r>
              <a:rPr lang="zh-CN" altLang="en-US" sz="4400" dirty="0" smtClean="0"/>
              <a:t> </a:t>
            </a:r>
            <a:r>
              <a:rPr lang="en-US" altLang="zh-CN" sz="4400" dirty="0" smtClean="0"/>
              <a:t>-</a:t>
            </a:r>
            <a:r>
              <a:rPr lang="zh-CN" altLang="en-US" sz="4400" dirty="0" smtClean="0"/>
              <a:t> </a:t>
            </a:r>
            <a:r>
              <a:rPr lang="en-US" altLang="zh-CN" sz="4400" dirty="0" smtClean="0"/>
              <a:t>Representation</a:t>
            </a:r>
            <a:r>
              <a:rPr lang="zh-CN" altLang="en-US" sz="4400" dirty="0" smtClean="0"/>
              <a:t> </a:t>
            </a:r>
            <a:r>
              <a:rPr lang="en-US" altLang="zh-CN" sz="4400" dirty="0"/>
              <a:t>L</a:t>
            </a:r>
            <a:r>
              <a:rPr lang="en-US" altLang="zh-CN" sz="4400" dirty="0" smtClean="0"/>
              <a:t>earning</a:t>
            </a:r>
            <a:endParaRPr lang="en-US" altLang="zh-CN" sz="4400" dirty="0"/>
          </a:p>
        </p:txBody>
      </p:sp>
    </p:spTree>
    <p:extLst>
      <p:ext uri="{BB962C8B-B14F-4D97-AF65-F5344CB8AC3E}">
        <p14:creationId xmlns:p14="http://schemas.microsoft.com/office/powerpoint/2010/main" val="1780695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C7FCB7A-8DD7-463D-BAE6-9A1D5EAA5EB5}" type="slidenum">
              <a:rPr lang="zh-CN" altLang="en-US" smtClean="0"/>
              <a:t>4</a:t>
            </a:fld>
            <a:endParaRPr lang="zh-CN" altLang="en-US" dirty="0"/>
          </a:p>
        </p:txBody>
      </p:sp>
      <p:sp>
        <p:nvSpPr>
          <p:cNvPr id="8" name="文本框 7"/>
          <p:cNvSpPr txBox="1"/>
          <p:nvPr/>
        </p:nvSpPr>
        <p:spPr>
          <a:xfrm>
            <a:off x="597840" y="1151455"/>
            <a:ext cx="7948320" cy="461665"/>
          </a:xfrm>
          <a:prstGeom prst="rect">
            <a:avLst/>
          </a:prstGeom>
          <a:noFill/>
        </p:spPr>
        <p:txBody>
          <a:bodyPr wrap="square" rtlCol="0">
            <a:spAutoFit/>
          </a:bodyPr>
          <a:lstStyle/>
          <a:p>
            <a:pPr algn="ctr"/>
            <a:r>
              <a:rPr kumimoji="1" lang="en-US" altLang="zh-CN" sz="2400" dirty="0" smtClean="0"/>
              <a:t>Mine</a:t>
            </a:r>
            <a:r>
              <a:rPr kumimoji="1" lang="zh-CN" altLang="en-US" sz="2400" dirty="0" smtClean="0"/>
              <a:t> </a:t>
            </a:r>
            <a:r>
              <a:rPr kumimoji="1" lang="en-US" altLang="zh-CN" sz="2400" b="1" i="1" dirty="0" smtClean="0"/>
              <a:t>category-level</a:t>
            </a:r>
            <a:r>
              <a:rPr kumimoji="1" lang="zh-CN" altLang="en-US" sz="2400" dirty="0" smtClean="0"/>
              <a:t> </a:t>
            </a:r>
            <a:r>
              <a:rPr kumimoji="1" lang="en-US" altLang="zh-CN" sz="2400" dirty="0" smtClean="0"/>
              <a:t>training</a:t>
            </a:r>
            <a:r>
              <a:rPr kumimoji="1" lang="zh-CN" altLang="en-US" sz="2400" dirty="0" smtClean="0"/>
              <a:t> </a:t>
            </a:r>
            <a:r>
              <a:rPr kumimoji="1" lang="en-US" altLang="zh-CN" sz="2400" dirty="0" smtClean="0"/>
              <a:t>samples</a:t>
            </a:r>
            <a:r>
              <a:rPr kumimoji="1" lang="zh-CN" altLang="en-US" sz="2400" dirty="0" smtClean="0"/>
              <a:t> </a:t>
            </a:r>
            <a:r>
              <a:rPr kumimoji="1" lang="en-US" altLang="zh-CN" sz="2400" b="1" i="1" dirty="0" smtClean="0"/>
              <a:t>across</a:t>
            </a:r>
            <a:r>
              <a:rPr kumimoji="1" lang="zh-CN" altLang="en-US" sz="2400" dirty="0" smtClean="0"/>
              <a:t> </a:t>
            </a:r>
            <a:r>
              <a:rPr kumimoji="1" lang="en-US" altLang="zh-CN" sz="2400" dirty="0" smtClean="0"/>
              <a:t>different</a:t>
            </a:r>
            <a:r>
              <a:rPr kumimoji="1" lang="zh-CN" altLang="en-US" sz="2400" dirty="0" smtClean="0"/>
              <a:t> </a:t>
            </a:r>
            <a:r>
              <a:rPr kumimoji="1" lang="en-US" altLang="zh-CN" sz="2400" dirty="0" smtClean="0"/>
              <a:t>images</a:t>
            </a:r>
            <a:endParaRPr kumimoji="1" lang="zh-CN" altLang="en-US" sz="2400" dirty="0" smtClean="0"/>
          </a:p>
        </p:txBody>
      </p:sp>
      <p:sp>
        <p:nvSpPr>
          <p:cNvPr id="60" name="右箭头 59"/>
          <p:cNvSpPr/>
          <p:nvPr/>
        </p:nvSpPr>
        <p:spPr>
          <a:xfrm>
            <a:off x="3819365" y="4146869"/>
            <a:ext cx="774596" cy="433600"/>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2"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Main</a:t>
            </a:r>
            <a:r>
              <a:rPr lang="zh-CN" altLang="en-US" sz="4400" dirty="0" smtClean="0"/>
              <a:t> </a:t>
            </a:r>
            <a:r>
              <a:rPr lang="en-US" altLang="zh-CN" sz="4400" dirty="0" smtClean="0"/>
              <a:t>Idea</a:t>
            </a:r>
            <a:r>
              <a:rPr lang="zh-CN" altLang="en-US" sz="4400" dirty="0" smtClean="0"/>
              <a:t> </a:t>
            </a:r>
            <a:r>
              <a:rPr lang="en-US" altLang="zh-CN" sz="4400" dirty="0" smtClean="0"/>
              <a:t>-</a:t>
            </a:r>
            <a:r>
              <a:rPr lang="zh-CN" altLang="en-US" sz="4400" dirty="0" smtClean="0"/>
              <a:t> </a:t>
            </a:r>
            <a:r>
              <a:rPr lang="en-US" altLang="zh-CN" sz="4400" dirty="0" smtClean="0"/>
              <a:t>Mining</a:t>
            </a:r>
            <a:endParaRPr lang="zh-CN" altLang="en-US" sz="4400" dirty="0"/>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287855"/>
            <a:ext cx="2398225" cy="2329704"/>
          </a:xfrm>
          <a:prstGeom prst="rect">
            <a:avLst/>
          </a:prstGeom>
        </p:spPr>
      </p:pic>
      <p:sp>
        <p:nvSpPr>
          <p:cNvPr id="22" name="文本框 21"/>
          <p:cNvSpPr txBox="1"/>
          <p:nvPr/>
        </p:nvSpPr>
        <p:spPr>
          <a:xfrm>
            <a:off x="1528841" y="2918523"/>
            <a:ext cx="1859805" cy="369332"/>
          </a:xfrm>
          <a:prstGeom prst="rect">
            <a:avLst/>
          </a:prstGeom>
          <a:noFill/>
        </p:spPr>
        <p:txBody>
          <a:bodyPr wrap="none" rtlCol="0">
            <a:spAutoFit/>
          </a:bodyPr>
          <a:lstStyle/>
          <a:p>
            <a:pPr algn="ctr"/>
            <a:r>
              <a:rPr kumimoji="1" lang="en-US" altLang="zh-CN" i="1" dirty="0" smtClean="0"/>
              <a:t>Unlabeled</a:t>
            </a:r>
            <a:r>
              <a:rPr kumimoji="1" lang="zh-CN" altLang="en-US" i="1" dirty="0" smtClean="0"/>
              <a:t> </a:t>
            </a:r>
            <a:r>
              <a:rPr kumimoji="1" lang="en-US" altLang="zh-CN" i="1" dirty="0" smtClean="0"/>
              <a:t>images</a:t>
            </a:r>
            <a:endParaRPr kumimoji="1" lang="zh-CN" altLang="en-US" i="1" dirty="0"/>
          </a:p>
        </p:txBody>
      </p:sp>
      <p:sp>
        <p:nvSpPr>
          <p:cNvPr id="23" name="文本框 22"/>
          <p:cNvSpPr txBox="1"/>
          <p:nvPr/>
        </p:nvSpPr>
        <p:spPr>
          <a:xfrm>
            <a:off x="6872886" y="5986216"/>
            <a:ext cx="404278" cy="461665"/>
          </a:xfrm>
          <a:prstGeom prst="rect">
            <a:avLst/>
          </a:prstGeom>
          <a:noFill/>
        </p:spPr>
        <p:txBody>
          <a:bodyPr wrap="none" rtlCol="0" anchor="ctr">
            <a:spAutoFit/>
          </a:bodyPr>
          <a:lstStyle/>
          <a:p>
            <a:pPr algn="ctr"/>
            <a:r>
              <a:rPr kumimoji="1" lang="en-US" altLang="zh-CN" sz="2400" b="1" dirty="0" smtClean="0"/>
              <a:t>…</a:t>
            </a:r>
            <a:endParaRPr kumimoji="1" lang="zh-CN" altLang="en-US" sz="1600" b="1" dirty="0"/>
          </a:p>
        </p:txBody>
      </p:sp>
      <p:sp>
        <p:nvSpPr>
          <p:cNvPr id="24" name="文本框 23"/>
          <p:cNvSpPr txBox="1"/>
          <p:nvPr/>
        </p:nvSpPr>
        <p:spPr>
          <a:xfrm>
            <a:off x="5244812" y="5991671"/>
            <a:ext cx="404278" cy="461665"/>
          </a:xfrm>
          <a:prstGeom prst="rect">
            <a:avLst/>
          </a:prstGeom>
          <a:noFill/>
        </p:spPr>
        <p:txBody>
          <a:bodyPr wrap="none" rtlCol="0" anchor="ctr">
            <a:spAutoFit/>
          </a:bodyPr>
          <a:lstStyle/>
          <a:p>
            <a:pPr algn="ctr"/>
            <a:r>
              <a:rPr kumimoji="1" lang="en-US" altLang="zh-CN" sz="2400" b="1" dirty="0" smtClean="0"/>
              <a:t>…</a:t>
            </a:r>
            <a:endParaRPr kumimoji="1" lang="zh-CN" altLang="en-US" sz="1600" b="1" dirty="0"/>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3067396"/>
            <a:ext cx="1564595" cy="3085642"/>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0659" y="3061941"/>
            <a:ext cx="1553284" cy="3091097"/>
          </a:xfrm>
          <a:prstGeom prst="rect">
            <a:avLst/>
          </a:prstGeom>
        </p:spPr>
      </p:pic>
      <p:sp>
        <p:nvSpPr>
          <p:cNvPr id="27" name="左大括号 26"/>
          <p:cNvSpPr/>
          <p:nvPr/>
        </p:nvSpPr>
        <p:spPr>
          <a:xfrm rot="5400000">
            <a:off x="5390300" y="2318431"/>
            <a:ext cx="216026" cy="11791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4790906" y="2397766"/>
            <a:ext cx="1414811" cy="369332"/>
          </a:xfrm>
          <a:prstGeom prst="rect">
            <a:avLst/>
          </a:prstGeom>
          <a:noFill/>
          <a:ln w="19050">
            <a:solidFill>
              <a:srgbClr val="00B050"/>
            </a:solidFill>
          </a:ln>
        </p:spPr>
        <p:txBody>
          <a:bodyPr wrap="none" rtlCol="0">
            <a:spAutoFit/>
          </a:bodyPr>
          <a:lstStyle/>
          <a:p>
            <a:pPr algn="ctr"/>
            <a:r>
              <a:rPr kumimoji="1" lang="en-US" altLang="zh-CN" dirty="0" smtClean="0">
                <a:cs typeface="Times" charset="0"/>
              </a:rPr>
              <a:t>Positive pairs</a:t>
            </a:r>
            <a:endParaRPr kumimoji="1" lang="zh-CN" altLang="en-US" dirty="0">
              <a:cs typeface="Times" charset="0"/>
            </a:endParaRPr>
          </a:p>
        </p:txBody>
      </p:sp>
      <p:sp>
        <p:nvSpPr>
          <p:cNvPr id="29" name="左大括号 28"/>
          <p:cNvSpPr/>
          <p:nvPr/>
        </p:nvSpPr>
        <p:spPr>
          <a:xfrm rot="5400000">
            <a:off x="6989288" y="2318431"/>
            <a:ext cx="216025" cy="11791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p:cNvSpPr txBox="1"/>
          <p:nvPr/>
        </p:nvSpPr>
        <p:spPr>
          <a:xfrm>
            <a:off x="6340201" y="2397766"/>
            <a:ext cx="1514197" cy="369332"/>
          </a:xfrm>
          <a:prstGeom prst="rect">
            <a:avLst/>
          </a:prstGeom>
          <a:noFill/>
          <a:ln w="19050">
            <a:solidFill>
              <a:srgbClr val="FF0000"/>
            </a:solidFill>
          </a:ln>
        </p:spPr>
        <p:txBody>
          <a:bodyPr wrap="none" rtlCol="0">
            <a:spAutoFit/>
          </a:bodyPr>
          <a:lstStyle/>
          <a:p>
            <a:pPr algn="ctr"/>
            <a:r>
              <a:rPr kumimoji="1" lang="en-US" altLang="zh-CN" dirty="0" smtClean="0">
                <a:cs typeface="Times" charset="0"/>
              </a:rPr>
              <a:t>Negative</a:t>
            </a:r>
            <a:r>
              <a:rPr kumimoji="1" lang="zh-CN" altLang="en-US" dirty="0" smtClean="0">
                <a:cs typeface="Times" charset="0"/>
              </a:rPr>
              <a:t> </a:t>
            </a:r>
            <a:r>
              <a:rPr kumimoji="1" lang="en-US" altLang="zh-CN" dirty="0" smtClean="0">
                <a:cs typeface="Times" charset="0"/>
              </a:rPr>
              <a:t>pairs</a:t>
            </a:r>
            <a:endParaRPr kumimoji="1" lang="zh-CN" altLang="en-US" dirty="0">
              <a:cs typeface="Times" charset="0"/>
            </a:endParaRPr>
          </a:p>
        </p:txBody>
      </p:sp>
      <p:sp>
        <p:nvSpPr>
          <p:cNvPr id="2" name="文本框 1"/>
          <p:cNvSpPr txBox="1"/>
          <p:nvPr/>
        </p:nvSpPr>
        <p:spPr>
          <a:xfrm>
            <a:off x="869141" y="1773524"/>
            <a:ext cx="3179204" cy="369332"/>
          </a:xfrm>
          <a:prstGeom prst="rect">
            <a:avLst/>
          </a:prstGeom>
          <a:noFill/>
          <a:ln w="19050">
            <a:solidFill>
              <a:srgbClr val="00B050"/>
            </a:solidFill>
          </a:ln>
        </p:spPr>
        <p:txBody>
          <a:bodyPr wrap="none" rtlCol="0">
            <a:spAutoFit/>
          </a:bodyPr>
          <a:lstStyle/>
          <a:p>
            <a:r>
              <a:rPr kumimoji="1" lang="en-US" altLang="zh-CN" dirty="0"/>
              <a:t>I</a:t>
            </a:r>
            <a:r>
              <a:rPr kumimoji="1" lang="en-US" altLang="zh-CN" dirty="0" smtClean="0"/>
              <a:t>mage</a:t>
            </a:r>
            <a:r>
              <a:rPr kumimoji="1" lang="zh-CN" altLang="en-US" dirty="0" smtClean="0"/>
              <a:t> </a:t>
            </a:r>
            <a:r>
              <a:rPr kumimoji="1" lang="en-US" altLang="zh-CN" dirty="0" smtClean="0"/>
              <a:t>pairs</a:t>
            </a:r>
            <a:r>
              <a:rPr kumimoji="1" lang="zh-CN" altLang="en-US" dirty="0" smtClean="0"/>
              <a:t> </a:t>
            </a:r>
            <a:r>
              <a:rPr kumimoji="1" lang="en-US" altLang="zh-CN" dirty="0" smtClean="0"/>
              <a:t>from</a:t>
            </a:r>
            <a:r>
              <a:rPr kumimoji="1" lang="zh-CN" altLang="en-US" dirty="0" smtClean="0"/>
              <a:t> </a:t>
            </a:r>
            <a:r>
              <a:rPr kumimoji="1" lang="en-US" altLang="zh-CN" dirty="0" smtClean="0"/>
              <a:t>the</a:t>
            </a:r>
            <a:r>
              <a:rPr kumimoji="1" lang="zh-CN" altLang="en-US" dirty="0" smtClean="0"/>
              <a:t> </a:t>
            </a:r>
            <a:r>
              <a:rPr kumimoji="1" lang="en-US" altLang="zh-CN" dirty="0" smtClean="0"/>
              <a:t>same</a:t>
            </a:r>
            <a:r>
              <a:rPr kumimoji="1" lang="zh-CN" altLang="en-US" dirty="0" smtClean="0"/>
              <a:t> </a:t>
            </a:r>
            <a:r>
              <a:rPr kumimoji="1" lang="en-US" altLang="zh-CN" dirty="0" smtClean="0"/>
              <a:t>class</a:t>
            </a:r>
            <a:endParaRPr kumimoji="1" lang="zh-CN" altLang="en-US" dirty="0"/>
          </a:p>
        </p:txBody>
      </p:sp>
      <p:sp>
        <p:nvSpPr>
          <p:cNvPr id="31" name="文本框 30"/>
          <p:cNvSpPr txBox="1"/>
          <p:nvPr/>
        </p:nvSpPr>
        <p:spPr>
          <a:xfrm>
            <a:off x="4491618" y="1772816"/>
            <a:ext cx="3697166" cy="369332"/>
          </a:xfrm>
          <a:prstGeom prst="rect">
            <a:avLst/>
          </a:prstGeom>
          <a:noFill/>
          <a:ln w="19050">
            <a:solidFill>
              <a:srgbClr val="FF0000"/>
            </a:solidFill>
          </a:ln>
        </p:spPr>
        <p:txBody>
          <a:bodyPr wrap="none" rtlCol="0">
            <a:spAutoFit/>
          </a:bodyPr>
          <a:lstStyle/>
          <a:p>
            <a:r>
              <a:rPr kumimoji="1" lang="en-US" altLang="zh-CN" dirty="0"/>
              <a:t>I</a:t>
            </a:r>
            <a:r>
              <a:rPr kumimoji="1" lang="en-US" altLang="zh-CN" dirty="0" smtClean="0"/>
              <a:t>mage</a:t>
            </a:r>
            <a:r>
              <a:rPr kumimoji="1" lang="zh-CN" altLang="en-US" dirty="0" smtClean="0"/>
              <a:t> </a:t>
            </a:r>
            <a:r>
              <a:rPr kumimoji="1" lang="en-US" altLang="zh-CN" dirty="0" smtClean="0"/>
              <a:t>pairs</a:t>
            </a:r>
            <a:r>
              <a:rPr kumimoji="1" lang="zh-CN" altLang="en-US" dirty="0" smtClean="0"/>
              <a:t> </a:t>
            </a:r>
            <a:r>
              <a:rPr kumimoji="1" lang="en-US" altLang="zh-CN" dirty="0" smtClean="0"/>
              <a:t>from</a:t>
            </a:r>
            <a:r>
              <a:rPr kumimoji="1" lang="zh-CN" altLang="en-US" dirty="0" smtClean="0"/>
              <a:t> </a:t>
            </a:r>
            <a:r>
              <a:rPr kumimoji="1" lang="en-US" altLang="zh-CN" dirty="0" smtClean="0"/>
              <a:t>the</a:t>
            </a:r>
            <a:r>
              <a:rPr kumimoji="1" lang="zh-CN" altLang="en-US" dirty="0" smtClean="0"/>
              <a:t> </a:t>
            </a:r>
            <a:r>
              <a:rPr kumimoji="1" lang="en-US" altLang="zh-CN" dirty="0" smtClean="0"/>
              <a:t>different</a:t>
            </a:r>
            <a:r>
              <a:rPr kumimoji="1" lang="zh-CN" altLang="en-US" dirty="0" smtClean="0"/>
              <a:t> </a:t>
            </a:r>
            <a:r>
              <a:rPr kumimoji="1" lang="en-US" altLang="zh-CN" dirty="0" smtClean="0"/>
              <a:t>classes</a:t>
            </a:r>
            <a:endParaRPr kumimoji="1" lang="zh-CN" altLang="en-US" dirty="0"/>
          </a:p>
        </p:txBody>
      </p:sp>
      <p:cxnSp>
        <p:nvCxnSpPr>
          <p:cNvPr id="5" name="直线连接符 4"/>
          <p:cNvCxnSpPr>
            <a:endCxn id="28" idx="1"/>
          </p:cNvCxnSpPr>
          <p:nvPr/>
        </p:nvCxnSpPr>
        <p:spPr>
          <a:xfrm>
            <a:off x="4048345" y="2142148"/>
            <a:ext cx="742561" cy="4402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1" idx="2"/>
            <a:endCxn id="30" idx="0"/>
          </p:cNvCxnSpPr>
          <p:nvPr/>
        </p:nvCxnSpPr>
        <p:spPr>
          <a:xfrm>
            <a:off x="6340201" y="2142148"/>
            <a:ext cx="757099" cy="2556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06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C7FCB7A-8DD7-463D-BAE6-9A1D5EAA5EB5}" type="slidenum">
              <a:rPr lang="zh-CN" altLang="en-US" smtClean="0"/>
              <a:t>5</a:t>
            </a:fld>
            <a:endParaRPr lang="zh-CN" altLang="en-US"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3895" y="3926685"/>
            <a:ext cx="829267" cy="829267"/>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2221" y="3927976"/>
            <a:ext cx="834511" cy="834511"/>
          </a:xfrm>
          <a:prstGeom prst="rect">
            <a:avLst/>
          </a:prstGeom>
        </p:spPr>
      </p:pic>
      <p:sp>
        <p:nvSpPr>
          <p:cNvPr id="16" name="文本框 15"/>
          <p:cNvSpPr txBox="1"/>
          <p:nvPr/>
        </p:nvSpPr>
        <p:spPr>
          <a:xfrm>
            <a:off x="6918048" y="3080744"/>
            <a:ext cx="1301959" cy="369332"/>
          </a:xfrm>
          <a:prstGeom prst="rect">
            <a:avLst/>
          </a:prstGeom>
          <a:noFill/>
        </p:spPr>
        <p:txBody>
          <a:bodyPr wrap="none" rtlCol="0">
            <a:spAutoFit/>
          </a:bodyPr>
          <a:lstStyle/>
          <a:p>
            <a:pPr algn="ctr"/>
            <a:r>
              <a:rPr kumimoji="1" lang="en-US" altLang="zh-CN" i="1" dirty="0" smtClean="0">
                <a:solidFill>
                  <a:srgbClr val="FF0000"/>
                </a:solidFill>
              </a:rPr>
              <a:t>Same</a:t>
            </a:r>
            <a:r>
              <a:rPr kumimoji="1" lang="zh-CN" altLang="en-US" i="1" dirty="0" smtClean="0">
                <a:solidFill>
                  <a:srgbClr val="FF0000"/>
                </a:solidFill>
              </a:rPr>
              <a:t> </a:t>
            </a:r>
            <a:r>
              <a:rPr kumimoji="1" lang="en-US" altLang="zh-CN" i="1" dirty="0" smtClean="0">
                <a:solidFill>
                  <a:srgbClr val="FF0000"/>
                </a:solidFill>
              </a:rPr>
              <a:t>class</a:t>
            </a:r>
            <a:r>
              <a:rPr kumimoji="1" lang="en-US" altLang="zh-CN" i="1" dirty="0">
                <a:solidFill>
                  <a:srgbClr val="FF0000"/>
                </a:solidFill>
              </a:rPr>
              <a:t>?</a:t>
            </a:r>
            <a:endParaRPr kumimoji="1" lang="zh-CN" altLang="en-US" i="1" dirty="0">
              <a:solidFill>
                <a:srgbClr val="FF0000"/>
              </a:solidFill>
            </a:endParaRPr>
          </a:p>
        </p:txBody>
      </p:sp>
      <p:sp>
        <p:nvSpPr>
          <p:cNvPr id="17" name="文本框 16"/>
          <p:cNvSpPr txBox="1"/>
          <p:nvPr/>
        </p:nvSpPr>
        <p:spPr>
          <a:xfrm>
            <a:off x="6702221" y="3402520"/>
            <a:ext cx="1733614" cy="369332"/>
          </a:xfrm>
          <a:prstGeom prst="rect">
            <a:avLst/>
          </a:prstGeom>
          <a:noFill/>
        </p:spPr>
        <p:txBody>
          <a:bodyPr wrap="square" rtlCol="0">
            <a:spAutoFit/>
          </a:bodyPr>
          <a:lstStyle/>
          <a:p>
            <a:pPr algn="ctr"/>
            <a:r>
              <a:rPr kumimoji="1" lang="en-US" altLang="zh-CN" i="1" dirty="0" smtClean="0">
                <a:solidFill>
                  <a:srgbClr val="FF0000"/>
                </a:solidFill>
              </a:rPr>
              <a:t>Different</a:t>
            </a:r>
            <a:r>
              <a:rPr kumimoji="1" lang="zh-CN" altLang="en-US" i="1" dirty="0" smtClean="0">
                <a:solidFill>
                  <a:srgbClr val="FF0000"/>
                </a:solidFill>
              </a:rPr>
              <a:t> </a:t>
            </a:r>
            <a:r>
              <a:rPr kumimoji="1" lang="en-US" altLang="zh-CN" i="1" dirty="0" smtClean="0">
                <a:solidFill>
                  <a:srgbClr val="FF0000"/>
                </a:solidFill>
              </a:rPr>
              <a:t>classes?</a:t>
            </a:r>
            <a:endParaRPr kumimoji="1" lang="zh-CN" altLang="en-US" i="1" dirty="0">
              <a:solidFill>
                <a:srgbClr val="FF0000"/>
              </a:solidFill>
            </a:endParaRPr>
          </a:p>
        </p:txBody>
      </p:sp>
      <p:sp>
        <p:nvSpPr>
          <p:cNvPr id="18" name="矩形 17"/>
          <p:cNvSpPr/>
          <p:nvPr/>
        </p:nvSpPr>
        <p:spPr>
          <a:xfrm>
            <a:off x="6630377" y="3826174"/>
            <a:ext cx="1881704" cy="10302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Main</a:t>
            </a:r>
            <a:r>
              <a:rPr lang="zh-CN" altLang="en-US" sz="4400" dirty="0" smtClean="0"/>
              <a:t> </a:t>
            </a:r>
            <a:r>
              <a:rPr lang="en-US" altLang="zh-CN" sz="4400" dirty="0" smtClean="0"/>
              <a:t>Idea</a:t>
            </a:r>
            <a:r>
              <a:rPr lang="zh-CN" altLang="en-US" sz="4400" dirty="0" smtClean="0"/>
              <a:t> </a:t>
            </a:r>
            <a:r>
              <a:rPr lang="en-US" altLang="zh-CN" sz="4400" dirty="0" smtClean="0"/>
              <a:t>-</a:t>
            </a:r>
            <a:r>
              <a:rPr lang="zh-CN" altLang="en-US" sz="4400" dirty="0" smtClean="0"/>
              <a:t> </a:t>
            </a:r>
            <a:r>
              <a:rPr lang="en-US" altLang="zh-CN" sz="4400" dirty="0" smtClean="0"/>
              <a:t>Training</a:t>
            </a:r>
            <a:endParaRPr lang="zh-CN" altLang="en-US" sz="4400" dirty="0"/>
          </a:p>
        </p:txBody>
      </p:sp>
      <p:sp>
        <p:nvSpPr>
          <p:cNvPr id="20" name="文本框 19"/>
          <p:cNvSpPr txBox="1"/>
          <p:nvPr/>
        </p:nvSpPr>
        <p:spPr>
          <a:xfrm>
            <a:off x="1201751" y="1129188"/>
            <a:ext cx="6740497" cy="461665"/>
          </a:xfrm>
          <a:prstGeom prst="rect">
            <a:avLst/>
          </a:prstGeom>
          <a:noFill/>
        </p:spPr>
        <p:txBody>
          <a:bodyPr wrap="square" rtlCol="0">
            <a:spAutoFit/>
          </a:bodyPr>
          <a:lstStyle/>
          <a:p>
            <a:pPr algn="ctr">
              <a:defRPr/>
            </a:pPr>
            <a:r>
              <a:rPr kumimoji="1" lang="en-US" altLang="zh-CN" sz="2400" dirty="0" smtClean="0"/>
              <a:t>Learn</a:t>
            </a:r>
            <a:r>
              <a:rPr kumimoji="1" lang="zh-CN" altLang="en-US" sz="2400" dirty="0" smtClean="0"/>
              <a:t> </a:t>
            </a:r>
            <a:r>
              <a:rPr kumimoji="1" lang="en-US" altLang="zh-CN" sz="2400" dirty="0" smtClean="0"/>
              <a:t>visual</a:t>
            </a:r>
            <a:r>
              <a:rPr kumimoji="1" lang="zh-CN" altLang="en-US" sz="2400" dirty="0" smtClean="0"/>
              <a:t> </a:t>
            </a:r>
            <a:r>
              <a:rPr kumimoji="1" lang="en-US" altLang="zh-CN" sz="2400" dirty="0"/>
              <a:t>representations</a:t>
            </a:r>
            <a:r>
              <a:rPr kumimoji="1" lang="zh-CN" altLang="en-US" sz="2400" dirty="0"/>
              <a:t> </a:t>
            </a:r>
            <a:r>
              <a:rPr kumimoji="1" lang="en-US" altLang="zh-CN" sz="2400" dirty="0"/>
              <a:t>for</a:t>
            </a:r>
            <a:r>
              <a:rPr kumimoji="1" lang="zh-CN" altLang="en-US" sz="2400" dirty="0"/>
              <a:t> </a:t>
            </a:r>
            <a:r>
              <a:rPr kumimoji="1" lang="en-US" altLang="zh-CN" sz="2400" b="1" i="1" dirty="0"/>
              <a:t>binary</a:t>
            </a:r>
            <a:r>
              <a:rPr kumimoji="1" lang="zh-CN" altLang="en-US" sz="2400" dirty="0"/>
              <a:t> </a:t>
            </a:r>
            <a:r>
              <a:rPr kumimoji="1" lang="en-US" altLang="zh-CN" sz="2400" dirty="0" smtClean="0"/>
              <a:t>classification</a:t>
            </a:r>
            <a:endParaRPr kumimoji="1" lang="zh-CN" altLang="en-US" sz="2400" dirty="0"/>
          </a:p>
        </p:txBody>
      </p:sp>
      <p:sp>
        <p:nvSpPr>
          <p:cNvPr id="21" name="文本框 20"/>
          <p:cNvSpPr txBox="1"/>
          <p:nvPr/>
        </p:nvSpPr>
        <p:spPr>
          <a:xfrm>
            <a:off x="2841251" y="5507160"/>
            <a:ext cx="404278" cy="461665"/>
          </a:xfrm>
          <a:prstGeom prst="rect">
            <a:avLst/>
          </a:prstGeom>
          <a:noFill/>
        </p:spPr>
        <p:txBody>
          <a:bodyPr wrap="none" rtlCol="0" anchor="ctr">
            <a:spAutoFit/>
          </a:bodyPr>
          <a:lstStyle/>
          <a:p>
            <a:pPr algn="ctr"/>
            <a:r>
              <a:rPr kumimoji="1" lang="en-US" altLang="zh-CN" sz="2400" b="1" dirty="0" smtClean="0"/>
              <a:t>…</a:t>
            </a:r>
            <a:endParaRPr kumimoji="1" lang="zh-CN" altLang="en-US" sz="1600" b="1" dirty="0"/>
          </a:p>
        </p:txBody>
      </p:sp>
      <p:sp>
        <p:nvSpPr>
          <p:cNvPr id="22" name="文本框 21"/>
          <p:cNvSpPr txBox="1"/>
          <p:nvPr/>
        </p:nvSpPr>
        <p:spPr>
          <a:xfrm>
            <a:off x="1213177" y="5512615"/>
            <a:ext cx="404278" cy="461665"/>
          </a:xfrm>
          <a:prstGeom prst="rect">
            <a:avLst/>
          </a:prstGeom>
          <a:noFill/>
        </p:spPr>
        <p:txBody>
          <a:bodyPr wrap="none" rtlCol="0" anchor="ctr">
            <a:spAutoFit/>
          </a:bodyPr>
          <a:lstStyle/>
          <a:p>
            <a:pPr algn="ctr"/>
            <a:r>
              <a:rPr kumimoji="1" lang="en-US" altLang="zh-CN" sz="2400" b="1" dirty="0" smtClean="0"/>
              <a:t>…</a:t>
            </a:r>
            <a:endParaRPr kumimoji="1" lang="zh-CN" altLang="en-US" sz="1600" b="1" dirty="0"/>
          </a:p>
        </p:txBody>
      </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381" y="2588340"/>
            <a:ext cx="1564595" cy="3085642"/>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9024" y="2582885"/>
            <a:ext cx="1553284" cy="3091097"/>
          </a:xfrm>
          <a:prstGeom prst="rect">
            <a:avLst/>
          </a:prstGeom>
        </p:spPr>
      </p:pic>
      <p:sp>
        <p:nvSpPr>
          <p:cNvPr id="29" name="左大括号 28"/>
          <p:cNvSpPr/>
          <p:nvPr/>
        </p:nvSpPr>
        <p:spPr>
          <a:xfrm rot="5400000">
            <a:off x="1358665" y="1810896"/>
            <a:ext cx="216025" cy="11791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文本框 29"/>
          <p:cNvSpPr txBox="1"/>
          <p:nvPr/>
        </p:nvSpPr>
        <p:spPr>
          <a:xfrm>
            <a:off x="759271" y="1918710"/>
            <a:ext cx="1414811" cy="369332"/>
          </a:xfrm>
          <a:prstGeom prst="rect">
            <a:avLst/>
          </a:prstGeom>
          <a:noFill/>
        </p:spPr>
        <p:txBody>
          <a:bodyPr wrap="none" rtlCol="0">
            <a:spAutoFit/>
          </a:bodyPr>
          <a:lstStyle/>
          <a:p>
            <a:pPr algn="ctr"/>
            <a:r>
              <a:rPr kumimoji="1" lang="en-US" altLang="zh-CN" dirty="0" smtClean="0">
                <a:cs typeface="Times" charset="0"/>
              </a:rPr>
              <a:t>Positive pairs</a:t>
            </a:r>
            <a:endParaRPr kumimoji="1" lang="zh-CN" altLang="en-US" dirty="0">
              <a:cs typeface="Times" charset="0"/>
            </a:endParaRPr>
          </a:p>
        </p:txBody>
      </p:sp>
      <p:sp>
        <p:nvSpPr>
          <p:cNvPr id="31" name="左大括号 30"/>
          <p:cNvSpPr/>
          <p:nvPr/>
        </p:nvSpPr>
        <p:spPr>
          <a:xfrm rot="5400000">
            <a:off x="2957653" y="1810897"/>
            <a:ext cx="216025" cy="11791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2" name="文本框 31"/>
          <p:cNvSpPr txBox="1"/>
          <p:nvPr/>
        </p:nvSpPr>
        <p:spPr>
          <a:xfrm>
            <a:off x="2308566" y="1918710"/>
            <a:ext cx="1514197" cy="369332"/>
          </a:xfrm>
          <a:prstGeom prst="rect">
            <a:avLst/>
          </a:prstGeom>
          <a:noFill/>
        </p:spPr>
        <p:txBody>
          <a:bodyPr wrap="none" rtlCol="0">
            <a:spAutoFit/>
          </a:bodyPr>
          <a:lstStyle/>
          <a:p>
            <a:pPr algn="ctr"/>
            <a:r>
              <a:rPr kumimoji="1" lang="en-US" altLang="zh-CN" dirty="0" smtClean="0">
                <a:cs typeface="Times" charset="0"/>
              </a:rPr>
              <a:t>Negative</a:t>
            </a:r>
            <a:r>
              <a:rPr kumimoji="1" lang="zh-CN" altLang="en-US" dirty="0" smtClean="0">
                <a:cs typeface="Times" charset="0"/>
              </a:rPr>
              <a:t> </a:t>
            </a:r>
            <a:r>
              <a:rPr kumimoji="1" lang="en-US" altLang="zh-CN" dirty="0" smtClean="0">
                <a:cs typeface="Times" charset="0"/>
              </a:rPr>
              <a:t>pairs</a:t>
            </a:r>
            <a:endParaRPr kumimoji="1" lang="zh-CN" altLang="en-US" dirty="0">
              <a:cs typeface="Times" charset="0"/>
            </a:endParaRPr>
          </a:p>
        </p:txBody>
      </p:sp>
      <p:sp>
        <p:nvSpPr>
          <p:cNvPr id="34" name="右箭头 33"/>
          <p:cNvSpPr/>
          <p:nvPr/>
        </p:nvSpPr>
        <p:spPr>
          <a:xfrm>
            <a:off x="3874727" y="3911633"/>
            <a:ext cx="568948" cy="433600"/>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 name="矩形 1"/>
          <p:cNvSpPr/>
          <p:nvPr/>
        </p:nvSpPr>
        <p:spPr>
          <a:xfrm>
            <a:off x="4499784" y="3682811"/>
            <a:ext cx="1390943" cy="8912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solidFill>
                  <a:schemeClr val="tx1"/>
                </a:solidFill>
              </a:rPr>
              <a:t>Deep</a:t>
            </a:r>
            <a:r>
              <a:rPr kumimoji="1" lang="zh-CN" altLang="en-US" sz="2000" dirty="0" smtClean="0">
                <a:solidFill>
                  <a:schemeClr val="tx1"/>
                </a:solidFill>
              </a:rPr>
              <a:t> </a:t>
            </a:r>
            <a:r>
              <a:rPr kumimoji="1" lang="en-US" altLang="zh-CN" sz="2000" dirty="0" smtClean="0">
                <a:solidFill>
                  <a:schemeClr val="tx1"/>
                </a:solidFill>
              </a:rPr>
              <a:t>Networks</a:t>
            </a:r>
            <a:endParaRPr kumimoji="1" lang="zh-CN" altLang="en-US" sz="2000" dirty="0">
              <a:solidFill>
                <a:schemeClr val="tx1"/>
              </a:solidFill>
            </a:endParaRPr>
          </a:p>
        </p:txBody>
      </p:sp>
      <p:sp>
        <p:nvSpPr>
          <p:cNvPr id="35" name="右箭头 34"/>
          <p:cNvSpPr/>
          <p:nvPr/>
        </p:nvSpPr>
        <p:spPr>
          <a:xfrm>
            <a:off x="5958442" y="3911632"/>
            <a:ext cx="568948" cy="433600"/>
          </a:xfrm>
          <a:prstGeom prst="rightArrow">
            <a:avLst/>
          </a:prstGeom>
          <a:ln w="190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16768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C7FCB7A-8DD7-463D-BAE6-9A1D5EAA5EB5}" type="slidenum">
              <a:rPr lang="zh-CN" altLang="en-US" smtClean="0"/>
              <a:t>6</a:t>
            </a:fld>
            <a:endParaRPr lang="zh-CN" altLang="en-US" dirty="0"/>
          </a:p>
        </p:txBody>
      </p:sp>
      <p:pic>
        <p:nvPicPr>
          <p:cNvPr id="130" name="图片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908" y="2025716"/>
            <a:ext cx="2682217" cy="1910234"/>
          </a:xfrm>
          <a:prstGeom prst="rect">
            <a:avLst/>
          </a:prstGeom>
        </p:spPr>
      </p:pic>
      <p:sp>
        <p:nvSpPr>
          <p:cNvPr id="137" name="文本框 136"/>
          <p:cNvSpPr txBox="1"/>
          <p:nvPr/>
        </p:nvSpPr>
        <p:spPr>
          <a:xfrm>
            <a:off x="3525632" y="1656384"/>
            <a:ext cx="1286121" cy="369332"/>
          </a:xfrm>
          <a:prstGeom prst="rect">
            <a:avLst/>
          </a:prstGeom>
          <a:noFill/>
        </p:spPr>
        <p:txBody>
          <a:bodyPr wrap="none" rtlCol="0">
            <a:spAutoFit/>
          </a:bodyPr>
          <a:lstStyle/>
          <a:p>
            <a:pPr algn="ctr"/>
            <a:r>
              <a:rPr kumimoji="1" lang="en-US" altLang="zh-CN" i="1" dirty="0" smtClean="0"/>
              <a:t>k</a:t>
            </a:r>
            <a:r>
              <a:rPr kumimoji="1" lang="en-US" altLang="zh-CN" dirty="0" smtClean="0"/>
              <a:t>-NN</a:t>
            </a:r>
            <a:r>
              <a:rPr kumimoji="1" lang="zh-CN" altLang="en-US" dirty="0" smtClean="0"/>
              <a:t> </a:t>
            </a:r>
            <a:r>
              <a:rPr kumimoji="1" lang="en-US" altLang="zh-CN" dirty="0" smtClean="0"/>
              <a:t>Graph</a:t>
            </a:r>
            <a:endParaRPr kumimoji="1" lang="zh-CN" altLang="en-US" dirty="0"/>
          </a:p>
        </p:txBody>
      </p:sp>
      <p:sp>
        <p:nvSpPr>
          <p:cNvPr id="138" name="文本框 137"/>
          <p:cNvSpPr txBox="1"/>
          <p:nvPr/>
        </p:nvSpPr>
        <p:spPr>
          <a:xfrm>
            <a:off x="6875394" y="1656384"/>
            <a:ext cx="1606273" cy="369332"/>
          </a:xfrm>
          <a:prstGeom prst="rect">
            <a:avLst/>
          </a:prstGeom>
          <a:noFill/>
        </p:spPr>
        <p:txBody>
          <a:bodyPr wrap="none" rtlCol="0">
            <a:spAutoFit/>
          </a:bodyPr>
          <a:lstStyle/>
          <a:p>
            <a:pPr algn="ctr"/>
            <a:r>
              <a:rPr kumimoji="1" lang="en-US" altLang="zh-CN" dirty="0" smtClean="0"/>
              <a:t>Positive</a:t>
            </a:r>
            <a:r>
              <a:rPr kumimoji="1" lang="zh-CN" altLang="en-US" dirty="0" smtClean="0"/>
              <a:t> </a:t>
            </a:r>
            <a:r>
              <a:rPr kumimoji="1" lang="en-US" altLang="zh-CN" dirty="0" smtClean="0"/>
              <a:t>mining</a:t>
            </a:r>
            <a:endParaRPr kumimoji="1"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129" y="2025716"/>
            <a:ext cx="2682216" cy="1910234"/>
          </a:xfrm>
          <a:prstGeom prst="rect">
            <a:avLst/>
          </a:prstGeom>
        </p:spPr>
      </p:pic>
      <p:sp>
        <p:nvSpPr>
          <p:cNvPr id="17" name="右箭头 16"/>
          <p:cNvSpPr/>
          <p:nvPr/>
        </p:nvSpPr>
        <p:spPr>
          <a:xfrm>
            <a:off x="2291744" y="2856026"/>
            <a:ext cx="466579" cy="25336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6" name="TextBox 5"/>
          <p:cNvSpPr txBox="1"/>
          <p:nvPr/>
        </p:nvSpPr>
        <p:spPr>
          <a:xfrm>
            <a:off x="1" y="1154172"/>
            <a:ext cx="9144000" cy="461665"/>
          </a:xfrm>
          <a:prstGeom prst="rect">
            <a:avLst/>
          </a:prstGeom>
          <a:noFill/>
        </p:spPr>
        <p:txBody>
          <a:bodyPr wrap="square" rtlCol="0">
            <a:spAutoFit/>
          </a:bodyPr>
          <a:lstStyle/>
          <a:p>
            <a:pPr algn="ctr"/>
            <a:r>
              <a:rPr lang="en-US" altLang="zh-CN" sz="2400" b="1" i="1" dirty="0" smtClean="0"/>
              <a:t>Cycle</a:t>
            </a:r>
            <a:r>
              <a:rPr lang="zh-CN" altLang="en-US" sz="2400" b="1" i="1" dirty="0" smtClean="0"/>
              <a:t> </a:t>
            </a:r>
            <a:r>
              <a:rPr lang="en-US" altLang="zh-CN" sz="2400" b="1" i="1" dirty="0"/>
              <a:t>c</a:t>
            </a:r>
            <a:r>
              <a:rPr lang="en-US" altLang="zh-CN" sz="2400" b="1" i="1" dirty="0" smtClean="0"/>
              <a:t>onsistency</a:t>
            </a:r>
            <a:r>
              <a:rPr lang="en-US" altLang="zh-CN" sz="2400" i="1" dirty="0" smtClean="0"/>
              <a:t>:</a:t>
            </a:r>
            <a:r>
              <a:rPr lang="zh-CN" altLang="en-US" sz="2400" i="1" dirty="0" smtClean="0"/>
              <a:t> </a:t>
            </a:r>
            <a:r>
              <a:rPr lang="en-US" altLang="zh-CN" sz="2400" dirty="0"/>
              <a:t>positive</a:t>
            </a:r>
            <a:r>
              <a:rPr lang="zh-CN" altLang="en-US" sz="2400" dirty="0"/>
              <a:t> </a:t>
            </a:r>
            <a:r>
              <a:rPr lang="en-US" altLang="zh-CN" sz="2400" dirty="0" smtClean="0"/>
              <a:t>pairs</a:t>
            </a:r>
            <a:r>
              <a:rPr lang="zh-CN" altLang="en-US" sz="2400" dirty="0" smtClean="0"/>
              <a:t> </a:t>
            </a:r>
            <a:r>
              <a:rPr lang="en-US" altLang="zh-CN" sz="2400" dirty="0"/>
              <a:t>with large appearance variations</a:t>
            </a:r>
            <a:endParaRPr lang="en-US" sz="2400" dirty="0"/>
          </a:p>
        </p:txBody>
      </p:sp>
      <p:sp>
        <p:nvSpPr>
          <p:cNvPr id="18"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Positive</a:t>
            </a:r>
            <a:r>
              <a:rPr lang="zh-CN" altLang="en-US" sz="4400" dirty="0" smtClean="0"/>
              <a:t> </a:t>
            </a:r>
            <a:r>
              <a:rPr lang="en-US" altLang="zh-CN" sz="4400" dirty="0" smtClean="0"/>
              <a:t>Mining</a:t>
            </a:r>
            <a:endParaRPr lang="zh-CN" altLang="en-US" sz="4400" dirty="0"/>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2025716"/>
            <a:ext cx="1966418" cy="1910234"/>
          </a:xfrm>
          <a:prstGeom prst="rect">
            <a:avLst/>
          </a:prstGeom>
        </p:spPr>
      </p:pic>
      <p:sp>
        <p:nvSpPr>
          <p:cNvPr id="21" name="文本框 20"/>
          <p:cNvSpPr txBox="1"/>
          <p:nvPr/>
        </p:nvSpPr>
        <p:spPr>
          <a:xfrm>
            <a:off x="329673" y="1656384"/>
            <a:ext cx="1859805" cy="369332"/>
          </a:xfrm>
          <a:prstGeom prst="rect">
            <a:avLst/>
          </a:prstGeom>
          <a:noFill/>
        </p:spPr>
        <p:txBody>
          <a:bodyPr wrap="none" rtlCol="0">
            <a:spAutoFit/>
          </a:bodyPr>
          <a:lstStyle/>
          <a:p>
            <a:pPr algn="ctr"/>
            <a:r>
              <a:rPr kumimoji="1" lang="en-US" altLang="zh-CN" i="1" dirty="0" smtClean="0"/>
              <a:t>Unlabeled</a:t>
            </a:r>
            <a:r>
              <a:rPr kumimoji="1" lang="zh-CN" altLang="en-US" i="1" dirty="0" smtClean="0"/>
              <a:t> </a:t>
            </a:r>
            <a:r>
              <a:rPr kumimoji="1" lang="en-US" altLang="zh-CN" i="1" dirty="0" smtClean="0"/>
              <a:t>images</a:t>
            </a:r>
            <a:endParaRPr kumimoji="1" lang="zh-CN" altLang="en-US" i="1" dirty="0"/>
          </a:p>
        </p:txBody>
      </p:sp>
      <p:sp>
        <p:nvSpPr>
          <p:cNvPr id="22" name="右箭头 21"/>
          <p:cNvSpPr/>
          <p:nvPr/>
        </p:nvSpPr>
        <p:spPr>
          <a:xfrm>
            <a:off x="5514345" y="2856026"/>
            <a:ext cx="466579" cy="25336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3" name="文本框 22"/>
          <p:cNvSpPr txBox="1"/>
          <p:nvPr/>
        </p:nvSpPr>
        <p:spPr>
          <a:xfrm>
            <a:off x="1680582" y="6152808"/>
            <a:ext cx="1723742" cy="369332"/>
          </a:xfrm>
          <a:prstGeom prst="rect">
            <a:avLst/>
          </a:prstGeom>
          <a:noFill/>
        </p:spPr>
        <p:txBody>
          <a:bodyPr wrap="none" rtlCol="0">
            <a:spAutoFit/>
          </a:bodyPr>
          <a:lstStyle/>
          <a:p>
            <a:r>
              <a:rPr kumimoji="1" lang="en-US" altLang="zh-CN" dirty="0" smtClean="0"/>
              <a:t>Direct</a:t>
            </a:r>
            <a:r>
              <a:rPr kumimoji="1" lang="zh-CN" altLang="en-US" dirty="0" smtClean="0"/>
              <a:t> </a:t>
            </a:r>
            <a:r>
              <a:rPr kumimoji="1" lang="en-US" altLang="zh-CN" dirty="0" smtClean="0"/>
              <a:t>matching</a:t>
            </a:r>
            <a:endParaRPr kumimoji="1" lang="zh-CN" altLang="en-US" dirty="0"/>
          </a:p>
        </p:txBody>
      </p:sp>
      <p:sp>
        <p:nvSpPr>
          <p:cNvPr id="24" name="文本框 23"/>
          <p:cNvSpPr txBox="1"/>
          <p:nvPr/>
        </p:nvSpPr>
        <p:spPr>
          <a:xfrm>
            <a:off x="5485584" y="6152808"/>
            <a:ext cx="1687129" cy="369332"/>
          </a:xfrm>
          <a:prstGeom prst="rect">
            <a:avLst/>
          </a:prstGeom>
          <a:noFill/>
        </p:spPr>
        <p:txBody>
          <a:bodyPr wrap="none" rtlCol="0">
            <a:spAutoFit/>
          </a:bodyPr>
          <a:lstStyle/>
          <a:p>
            <a:r>
              <a:rPr kumimoji="1" lang="en-US" altLang="zh-CN" dirty="0" smtClean="0"/>
              <a:t>Cyclic</a:t>
            </a:r>
            <a:r>
              <a:rPr kumimoji="1" lang="zh-CN" altLang="en-US" dirty="0" smtClean="0"/>
              <a:t> </a:t>
            </a:r>
            <a:r>
              <a:rPr kumimoji="1" lang="en-US" altLang="zh-CN" dirty="0" smtClean="0"/>
              <a:t>matching</a:t>
            </a:r>
            <a:endParaRPr kumimoji="1" lang="zh-CN" altLang="en-US" dirty="0"/>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007" y="4236079"/>
            <a:ext cx="3333811" cy="1887821"/>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4008" y="4236079"/>
            <a:ext cx="3370282" cy="1887821"/>
          </a:xfrm>
          <a:prstGeom prst="rect">
            <a:avLst/>
          </a:prstGeom>
        </p:spPr>
      </p:pic>
      <p:sp>
        <p:nvSpPr>
          <p:cNvPr id="2" name="文本框 1"/>
          <p:cNvSpPr txBox="1"/>
          <p:nvPr/>
        </p:nvSpPr>
        <p:spPr>
          <a:xfrm>
            <a:off x="385757" y="4902990"/>
            <a:ext cx="1580882" cy="276999"/>
          </a:xfrm>
          <a:prstGeom prst="rect">
            <a:avLst/>
          </a:prstGeom>
          <a:noFill/>
        </p:spPr>
        <p:txBody>
          <a:bodyPr wrap="none" rtlCol="0">
            <a:spAutoFit/>
          </a:bodyPr>
          <a:lstStyle/>
          <a:p>
            <a:pPr algn="ctr"/>
            <a:r>
              <a:rPr kumimoji="1" lang="en-US" altLang="zh-CN" sz="1200" dirty="0">
                <a:latin typeface="Arial" charset="0"/>
                <a:ea typeface="Arial" charset="0"/>
                <a:cs typeface="Arial" charset="0"/>
              </a:rPr>
              <a:t>S</a:t>
            </a:r>
            <a:r>
              <a:rPr kumimoji="1" lang="en-US" altLang="zh-CN" sz="1200" dirty="0" smtClean="0">
                <a:latin typeface="Arial" charset="0"/>
                <a:ea typeface="Arial" charset="0"/>
                <a:cs typeface="Arial" charset="0"/>
              </a:rPr>
              <a:t>imilar</a:t>
            </a:r>
            <a:r>
              <a:rPr kumimoji="1" lang="zh-CN" altLang="en-US" sz="1200" dirty="0" smtClean="0">
                <a:latin typeface="Arial" charset="0"/>
                <a:ea typeface="Arial" charset="0"/>
                <a:cs typeface="Arial" charset="0"/>
              </a:rPr>
              <a:t> </a:t>
            </a:r>
            <a:r>
              <a:rPr kumimoji="1" lang="en-US" altLang="zh-CN" sz="1200" dirty="0" smtClean="0">
                <a:latin typeface="Arial" charset="0"/>
                <a:ea typeface="Arial" charset="0"/>
                <a:cs typeface="Arial" charset="0"/>
              </a:rPr>
              <a:t>appearances</a:t>
            </a:r>
            <a:endParaRPr kumimoji="1" lang="zh-CN" altLang="en-US" sz="1200" dirty="0">
              <a:latin typeface="Arial" charset="0"/>
              <a:ea typeface="Arial" charset="0"/>
              <a:cs typeface="Arial" charset="0"/>
            </a:endParaRPr>
          </a:p>
        </p:txBody>
      </p:sp>
    </p:spTree>
    <p:extLst>
      <p:ext uri="{BB962C8B-B14F-4D97-AF65-F5344CB8AC3E}">
        <p14:creationId xmlns:p14="http://schemas.microsoft.com/office/powerpoint/2010/main" val="305636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C7FCB7A-8DD7-463D-BAE6-9A1D5EAA5EB5}" type="slidenum">
              <a:rPr lang="zh-CN" altLang="en-US" smtClean="0"/>
              <a:t>7</a:t>
            </a:fld>
            <a:endParaRPr lang="zh-CN" altLang="en-US" dirty="0"/>
          </a:p>
        </p:txBody>
      </p:sp>
      <p:sp>
        <p:nvSpPr>
          <p:cNvPr id="137" name="文本框 136"/>
          <p:cNvSpPr txBox="1"/>
          <p:nvPr/>
        </p:nvSpPr>
        <p:spPr>
          <a:xfrm>
            <a:off x="3530176" y="1656384"/>
            <a:ext cx="1286121" cy="369332"/>
          </a:xfrm>
          <a:prstGeom prst="rect">
            <a:avLst/>
          </a:prstGeom>
          <a:noFill/>
        </p:spPr>
        <p:txBody>
          <a:bodyPr wrap="none" rtlCol="0">
            <a:spAutoFit/>
          </a:bodyPr>
          <a:lstStyle/>
          <a:p>
            <a:pPr algn="ctr"/>
            <a:r>
              <a:rPr kumimoji="1" lang="en-US" altLang="zh-CN" i="1" dirty="0" smtClean="0"/>
              <a:t>k</a:t>
            </a:r>
            <a:r>
              <a:rPr kumimoji="1" lang="en-US" altLang="zh-CN" dirty="0" smtClean="0"/>
              <a:t>-NN</a:t>
            </a:r>
            <a:r>
              <a:rPr kumimoji="1" lang="zh-CN" altLang="en-US" dirty="0" smtClean="0"/>
              <a:t> </a:t>
            </a:r>
            <a:r>
              <a:rPr kumimoji="1" lang="en-US" altLang="zh-CN" dirty="0" smtClean="0"/>
              <a:t>Graph</a:t>
            </a:r>
            <a:endParaRPr kumimoji="1" lang="zh-CN" altLang="en-US" dirty="0"/>
          </a:p>
        </p:txBody>
      </p:sp>
      <p:sp>
        <p:nvSpPr>
          <p:cNvPr id="138" name="文本框 137"/>
          <p:cNvSpPr txBox="1"/>
          <p:nvPr/>
        </p:nvSpPr>
        <p:spPr>
          <a:xfrm>
            <a:off x="6630977" y="1657825"/>
            <a:ext cx="1705659" cy="369332"/>
          </a:xfrm>
          <a:prstGeom prst="rect">
            <a:avLst/>
          </a:prstGeom>
          <a:noFill/>
        </p:spPr>
        <p:txBody>
          <a:bodyPr wrap="none" rtlCol="0">
            <a:spAutoFit/>
          </a:bodyPr>
          <a:lstStyle/>
          <a:p>
            <a:pPr algn="ctr"/>
            <a:r>
              <a:rPr kumimoji="1" lang="en-US" altLang="zh-CN" dirty="0" smtClean="0"/>
              <a:t>Negative</a:t>
            </a:r>
            <a:r>
              <a:rPr kumimoji="1" lang="zh-CN" altLang="en-US" dirty="0" smtClean="0"/>
              <a:t> </a:t>
            </a:r>
            <a:r>
              <a:rPr kumimoji="1" lang="en-US" altLang="zh-CN" dirty="0" smtClean="0"/>
              <a:t>mining</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29" y="2025716"/>
            <a:ext cx="2682216" cy="1910234"/>
          </a:xfrm>
          <a:prstGeom prst="rect">
            <a:avLst/>
          </a:prstGeom>
        </p:spPr>
      </p:pic>
      <p:sp>
        <p:nvSpPr>
          <p:cNvPr id="17" name="右箭头 16"/>
          <p:cNvSpPr/>
          <p:nvPr/>
        </p:nvSpPr>
        <p:spPr>
          <a:xfrm>
            <a:off x="2291744" y="2856026"/>
            <a:ext cx="466579" cy="25336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6" name="TextBox 5"/>
          <p:cNvSpPr txBox="1"/>
          <p:nvPr/>
        </p:nvSpPr>
        <p:spPr>
          <a:xfrm>
            <a:off x="1" y="1154172"/>
            <a:ext cx="9144000" cy="461665"/>
          </a:xfrm>
          <a:prstGeom prst="rect">
            <a:avLst/>
          </a:prstGeom>
          <a:noFill/>
        </p:spPr>
        <p:txBody>
          <a:bodyPr wrap="square" rtlCol="0">
            <a:spAutoFit/>
          </a:bodyPr>
          <a:lstStyle/>
          <a:p>
            <a:pPr algn="ctr"/>
            <a:r>
              <a:rPr lang="en-US" altLang="zh-CN" sz="2400" b="1" i="1" dirty="0" smtClean="0"/>
              <a:t>Geodesic</a:t>
            </a:r>
            <a:r>
              <a:rPr lang="zh-CN" altLang="en-US" sz="2400" b="1" i="1" dirty="0" smtClean="0"/>
              <a:t> </a:t>
            </a:r>
            <a:r>
              <a:rPr lang="en-US" altLang="zh-CN" sz="2400" b="1" i="1" dirty="0" smtClean="0"/>
              <a:t>distance</a:t>
            </a:r>
            <a:r>
              <a:rPr lang="en-US" altLang="zh-CN" sz="2400" i="1" dirty="0" smtClean="0"/>
              <a:t>:</a:t>
            </a:r>
            <a:r>
              <a:rPr lang="zh-CN" altLang="en-US" sz="2400" i="1" dirty="0" smtClean="0"/>
              <a:t> </a:t>
            </a:r>
            <a:r>
              <a:rPr lang="en-US" altLang="zh-CN" sz="2400" dirty="0" smtClean="0"/>
              <a:t>hard</a:t>
            </a:r>
            <a:r>
              <a:rPr lang="zh-CN" altLang="en-US" sz="2400" dirty="0" smtClean="0"/>
              <a:t> </a:t>
            </a:r>
            <a:r>
              <a:rPr lang="en-US" altLang="zh-CN" sz="2400" dirty="0" smtClean="0"/>
              <a:t>negative</a:t>
            </a:r>
            <a:r>
              <a:rPr lang="zh-CN" altLang="en-US" sz="2400" dirty="0" smtClean="0"/>
              <a:t> </a:t>
            </a:r>
            <a:r>
              <a:rPr lang="en-US" altLang="zh-CN" sz="2400" dirty="0" smtClean="0"/>
              <a:t>pairs</a:t>
            </a:r>
            <a:r>
              <a:rPr lang="zh-CN" altLang="en-US" sz="2400" dirty="0" smtClean="0"/>
              <a:t> </a:t>
            </a:r>
            <a:r>
              <a:rPr lang="en-US" altLang="zh-CN" sz="2400" dirty="0"/>
              <a:t>with </a:t>
            </a:r>
            <a:r>
              <a:rPr lang="en-US" altLang="zh-CN" sz="2400" dirty="0" smtClean="0"/>
              <a:t>a</a:t>
            </a:r>
            <a:r>
              <a:rPr lang="zh-CN" altLang="en-US" sz="2400" dirty="0" smtClean="0"/>
              <a:t> </a:t>
            </a:r>
            <a:r>
              <a:rPr lang="en-US" altLang="zh-CN" sz="2400" dirty="0" smtClean="0"/>
              <a:t>relatively</a:t>
            </a:r>
            <a:r>
              <a:rPr lang="zh-CN" altLang="en-US" sz="2400" dirty="0" smtClean="0"/>
              <a:t> </a:t>
            </a:r>
            <a:r>
              <a:rPr lang="en-US" altLang="zh-CN" sz="2400" dirty="0" smtClean="0"/>
              <a:t>small</a:t>
            </a:r>
            <a:r>
              <a:rPr lang="zh-CN" altLang="en-US" sz="2400" dirty="0" smtClean="0"/>
              <a:t> </a:t>
            </a:r>
            <a:r>
              <a:rPr lang="en-US" altLang="zh-CN" sz="2400" i="1" dirty="0" smtClean="0"/>
              <a:t>L</a:t>
            </a:r>
            <a:r>
              <a:rPr lang="en-US" altLang="zh-CN" sz="2400" dirty="0" smtClean="0"/>
              <a:t>2</a:t>
            </a:r>
            <a:r>
              <a:rPr lang="zh-CN" altLang="en-US" sz="2400" dirty="0" smtClean="0"/>
              <a:t> </a:t>
            </a:r>
            <a:r>
              <a:rPr lang="en-US" altLang="zh-CN" sz="2400" dirty="0" smtClean="0"/>
              <a:t>distance</a:t>
            </a:r>
            <a:r>
              <a:rPr lang="zh-CN" altLang="en-US" sz="2400" dirty="0" smtClean="0"/>
              <a:t> </a:t>
            </a:r>
            <a:endParaRPr lang="en-US" sz="2400" dirty="0"/>
          </a:p>
        </p:txBody>
      </p:sp>
      <p:sp>
        <p:nvSpPr>
          <p:cNvPr id="18"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Negative</a:t>
            </a:r>
            <a:r>
              <a:rPr lang="zh-CN" altLang="en-US" sz="4400" dirty="0" smtClean="0"/>
              <a:t> </a:t>
            </a:r>
            <a:r>
              <a:rPr lang="en-US" altLang="zh-CN" sz="4400" dirty="0" smtClean="0"/>
              <a:t>Mining</a:t>
            </a:r>
            <a:endParaRPr lang="zh-CN" altLang="en-US" sz="4400" dirty="0"/>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025716"/>
            <a:ext cx="1966418" cy="1910234"/>
          </a:xfrm>
          <a:prstGeom prst="rect">
            <a:avLst/>
          </a:prstGeom>
        </p:spPr>
      </p:pic>
      <p:sp>
        <p:nvSpPr>
          <p:cNvPr id="21" name="文本框 20"/>
          <p:cNvSpPr txBox="1"/>
          <p:nvPr/>
        </p:nvSpPr>
        <p:spPr>
          <a:xfrm>
            <a:off x="329673" y="1656384"/>
            <a:ext cx="1859805" cy="369332"/>
          </a:xfrm>
          <a:prstGeom prst="rect">
            <a:avLst/>
          </a:prstGeom>
          <a:noFill/>
        </p:spPr>
        <p:txBody>
          <a:bodyPr wrap="none" rtlCol="0">
            <a:spAutoFit/>
          </a:bodyPr>
          <a:lstStyle/>
          <a:p>
            <a:pPr algn="ctr"/>
            <a:r>
              <a:rPr kumimoji="1" lang="en-US" altLang="zh-CN" i="1" dirty="0" smtClean="0"/>
              <a:t>Unlabeled</a:t>
            </a:r>
            <a:r>
              <a:rPr kumimoji="1" lang="zh-CN" altLang="en-US" i="1" dirty="0" smtClean="0"/>
              <a:t> </a:t>
            </a:r>
            <a:r>
              <a:rPr kumimoji="1" lang="en-US" altLang="zh-CN" i="1" dirty="0" smtClean="0"/>
              <a:t>images</a:t>
            </a:r>
            <a:endParaRPr kumimoji="1" lang="zh-CN" altLang="en-US" i="1" dirty="0"/>
          </a:p>
        </p:txBody>
      </p:sp>
      <p:sp>
        <p:nvSpPr>
          <p:cNvPr id="22" name="右箭头 21"/>
          <p:cNvSpPr/>
          <p:nvPr/>
        </p:nvSpPr>
        <p:spPr>
          <a:xfrm>
            <a:off x="5514345" y="2856026"/>
            <a:ext cx="466579" cy="25336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3" name="文本框 22"/>
          <p:cNvSpPr txBox="1"/>
          <p:nvPr/>
        </p:nvSpPr>
        <p:spPr>
          <a:xfrm>
            <a:off x="1188355" y="6147148"/>
            <a:ext cx="1857624" cy="369332"/>
          </a:xfrm>
          <a:prstGeom prst="rect">
            <a:avLst/>
          </a:prstGeom>
          <a:noFill/>
        </p:spPr>
        <p:txBody>
          <a:bodyPr wrap="none" rtlCol="0">
            <a:spAutoFit/>
          </a:bodyPr>
          <a:lstStyle/>
          <a:p>
            <a:pPr algn="ctr"/>
            <a:r>
              <a:rPr kumimoji="1" lang="en-US" altLang="zh-CN" dirty="0" smtClean="0"/>
              <a:t>Large</a:t>
            </a:r>
            <a:r>
              <a:rPr kumimoji="1" lang="zh-CN" altLang="en-US" dirty="0" smtClean="0"/>
              <a:t> </a:t>
            </a:r>
            <a:r>
              <a:rPr kumimoji="1" lang="en-US" altLang="zh-CN" i="1" dirty="0" smtClean="0"/>
              <a:t>L</a:t>
            </a:r>
            <a:r>
              <a:rPr kumimoji="1" lang="en-US" altLang="zh-CN" dirty="0" smtClean="0"/>
              <a:t>2</a:t>
            </a:r>
            <a:r>
              <a:rPr kumimoji="1" lang="zh-CN" altLang="en-US" dirty="0" smtClean="0"/>
              <a:t> </a:t>
            </a:r>
            <a:r>
              <a:rPr kumimoji="1" lang="en-US" altLang="zh-CN" dirty="0" smtClean="0"/>
              <a:t>distance</a:t>
            </a:r>
            <a:endParaRPr kumimoji="1" lang="zh-CN" altLang="en-US" dirty="0"/>
          </a:p>
        </p:txBody>
      </p:sp>
      <p:sp>
        <p:nvSpPr>
          <p:cNvPr id="24" name="文本框 23"/>
          <p:cNvSpPr txBox="1"/>
          <p:nvPr/>
        </p:nvSpPr>
        <p:spPr>
          <a:xfrm>
            <a:off x="5154395" y="6113099"/>
            <a:ext cx="2458750" cy="369332"/>
          </a:xfrm>
          <a:prstGeom prst="rect">
            <a:avLst/>
          </a:prstGeom>
          <a:noFill/>
        </p:spPr>
        <p:txBody>
          <a:bodyPr wrap="none" rtlCol="0">
            <a:spAutoFit/>
          </a:bodyPr>
          <a:lstStyle/>
          <a:p>
            <a:pPr algn="ctr"/>
            <a:r>
              <a:rPr kumimoji="1" lang="en-US" altLang="zh-CN" dirty="0" smtClean="0"/>
              <a:t>Large</a:t>
            </a:r>
            <a:r>
              <a:rPr kumimoji="1" lang="zh-CN" altLang="en-US" dirty="0" smtClean="0"/>
              <a:t> </a:t>
            </a:r>
            <a:r>
              <a:rPr kumimoji="1" lang="en-US" altLang="zh-CN" dirty="0" smtClean="0"/>
              <a:t>geodesic</a:t>
            </a:r>
            <a:r>
              <a:rPr kumimoji="1" lang="zh-CN" altLang="en-US" dirty="0" smtClean="0"/>
              <a:t> </a:t>
            </a:r>
            <a:r>
              <a:rPr kumimoji="1" lang="en-US" altLang="zh-CN" dirty="0" smtClean="0"/>
              <a:t>distance</a:t>
            </a:r>
            <a:endParaRPr kumimoji="1" lang="zh-CN" altLang="en-US" dirty="0"/>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699" y="2025716"/>
            <a:ext cx="2682217" cy="1910234"/>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391" y="4252602"/>
            <a:ext cx="4082757" cy="1860497"/>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302" y="4244049"/>
            <a:ext cx="3297729" cy="1864180"/>
          </a:xfrm>
          <a:prstGeom prst="rect">
            <a:avLst/>
          </a:prstGeom>
        </p:spPr>
      </p:pic>
      <p:sp>
        <p:nvSpPr>
          <p:cNvPr id="28" name="文本框 27"/>
          <p:cNvSpPr txBox="1"/>
          <p:nvPr/>
        </p:nvSpPr>
        <p:spPr>
          <a:xfrm>
            <a:off x="323528" y="4923611"/>
            <a:ext cx="1183337" cy="276999"/>
          </a:xfrm>
          <a:prstGeom prst="rect">
            <a:avLst/>
          </a:prstGeom>
          <a:noFill/>
        </p:spPr>
        <p:txBody>
          <a:bodyPr wrap="none" rtlCol="0">
            <a:spAutoFit/>
          </a:bodyPr>
          <a:lstStyle/>
          <a:p>
            <a:pPr algn="ctr"/>
            <a:r>
              <a:rPr kumimoji="1" lang="en-US" altLang="zh-CN" sz="1200" dirty="0" smtClean="0">
                <a:latin typeface="Arial" charset="0"/>
                <a:ea typeface="Arial" charset="0"/>
                <a:cs typeface="Arial" charset="0"/>
              </a:rPr>
              <a:t>Easy</a:t>
            </a:r>
            <a:r>
              <a:rPr kumimoji="1" lang="zh-CN" altLang="en-US" sz="1200" dirty="0" smtClean="0">
                <a:latin typeface="Arial" charset="0"/>
                <a:ea typeface="Arial" charset="0"/>
                <a:cs typeface="Arial" charset="0"/>
              </a:rPr>
              <a:t> </a:t>
            </a:r>
            <a:r>
              <a:rPr kumimoji="1" lang="en-US" altLang="zh-CN" sz="1200" dirty="0" smtClean="0">
                <a:latin typeface="Arial" charset="0"/>
                <a:ea typeface="Arial" charset="0"/>
                <a:cs typeface="Arial" charset="0"/>
              </a:rPr>
              <a:t>samples</a:t>
            </a:r>
            <a:endParaRPr kumimoji="1" lang="zh-CN" altLang="en-US" sz="1200" dirty="0">
              <a:latin typeface="Arial" charset="0"/>
              <a:ea typeface="Arial" charset="0"/>
              <a:cs typeface="Arial" charset="0"/>
            </a:endParaRPr>
          </a:p>
        </p:txBody>
      </p:sp>
      <p:sp>
        <p:nvSpPr>
          <p:cNvPr id="29" name="文本框 28"/>
          <p:cNvSpPr txBox="1"/>
          <p:nvPr/>
        </p:nvSpPr>
        <p:spPr>
          <a:xfrm>
            <a:off x="5818549" y="5459078"/>
            <a:ext cx="1130439" cy="276999"/>
          </a:xfrm>
          <a:prstGeom prst="rect">
            <a:avLst/>
          </a:prstGeom>
          <a:noFill/>
        </p:spPr>
        <p:txBody>
          <a:bodyPr wrap="none" rtlCol="0">
            <a:spAutoFit/>
          </a:bodyPr>
          <a:lstStyle/>
          <a:p>
            <a:pPr algn="ctr"/>
            <a:r>
              <a:rPr kumimoji="1" lang="en-US" altLang="zh-CN" sz="1200" dirty="0">
                <a:latin typeface="Arial" charset="0"/>
                <a:ea typeface="Arial" charset="0"/>
                <a:cs typeface="Arial" charset="0"/>
              </a:rPr>
              <a:t>H</a:t>
            </a:r>
            <a:r>
              <a:rPr kumimoji="1" lang="en-US" altLang="zh-CN" sz="1200" dirty="0" smtClean="0">
                <a:latin typeface="Arial" charset="0"/>
                <a:ea typeface="Arial" charset="0"/>
                <a:cs typeface="Arial" charset="0"/>
              </a:rPr>
              <a:t>ard</a:t>
            </a:r>
            <a:r>
              <a:rPr kumimoji="1" lang="zh-CN" altLang="en-US" sz="1200" dirty="0" smtClean="0">
                <a:latin typeface="Arial" charset="0"/>
                <a:ea typeface="Arial" charset="0"/>
                <a:cs typeface="Arial" charset="0"/>
              </a:rPr>
              <a:t> </a:t>
            </a:r>
            <a:r>
              <a:rPr kumimoji="1" lang="en-US" altLang="zh-CN" sz="1200" dirty="0" smtClean="0">
                <a:latin typeface="Arial" charset="0"/>
                <a:ea typeface="Arial" charset="0"/>
                <a:cs typeface="Arial" charset="0"/>
              </a:rPr>
              <a:t>samples</a:t>
            </a:r>
            <a:endParaRPr kumimoji="1" lang="zh-CN" altLang="en-US" sz="1200" dirty="0">
              <a:latin typeface="Arial" charset="0"/>
              <a:ea typeface="Arial" charset="0"/>
              <a:cs typeface="Arial" charset="0"/>
            </a:endParaRPr>
          </a:p>
        </p:txBody>
      </p:sp>
    </p:spTree>
    <p:extLst>
      <p:ext uri="{BB962C8B-B14F-4D97-AF65-F5344CB8AC3E}">
        <p14:creationId xmlns:p14="http://schemas.microsoft.com/office/powerpoint/2010/main" val="1654875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8</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7" y="1988840"/>
            <a:ext cx="9048787" cy="3312368"/>
          </a:xfrm>
          <a:prstGeom prst="rect">
            <a:avLst/>
          </a:prstGeom>
        </p:spPr>
      </p:pic>
      <p:sp>
        <p:nvSpPr>
          <p:cNvPr id="5" name="文本框 4"/>
          <p:cNvSpPr txBox="1"/>
          <p:nvPr/>
        </p:nvSpPr>
        <p:spPr>
          <a:xfrm>
            <a:off x="7213407" y="2924944"/>
            <a:ext cx="418704" cy="369332"/>
          </a:xfrm>
          <a:prstGeom prst="rect">
            <a:avLst/>
          </a:prstGeom>
          <a:noFill/>
        </p:spPr>
        <p:txBody>
          <a:bodyPr wrap="none" rtlCol="0">
            <a:spAutoFit/>
          </a:bodyPr>
          <a:lstStyle/>
          <a:p>
            <a:r>
              <a:rPr kumimoji="1" lang="en-US" altLang="zh-CN" dirty="0" smtClean="0"/>
              <a:t>64</a:t>
            </a:r>
            <a:endParaRPr kumimoji="1" lang="zh-CN" altLang="en-US" dirty="0"/>
          </a:p>
        </p:txBody>
      </p:sp>
      <p:sp>
        <p:nvSpPr>
          <p:cNvPr id="8" name="文本框 7"/>
          <p:cNvSpPr txBox="1"/>
          <p:nvPr/>
        </p:nvSpPr>
        <p:spPr>
          <a:xfrm>
            <a:off x="7650863" y="2924944"/>
            <a:ext cx="301686" cy="369332"/>
          </a:xfrm>
          <a:prstGeom prst="rect">
            <a:avLst/>
          </a:prstGeom>
          <a:noFill/>
        </p:spPr>
        <p:txBody>
          <a:bodyPr wrap="none" rtlCol="0">
            <a:spAutoFit/>
          </a:bodyPr>
          <a:lstStyle/>
          <a:p>
            <a:r>
              <a:rPr kumimoji="1" lang="en-US" altLang="zh-CN" smtClean="0"/>
              <a:t>2</a:t>
            </a:r>
            <a:endParaRPr kumimoji="1" lang="zh-CN" altLang="en-US" dirty="0"/>
          </a:p>
        </p:txBody>
      </p:sp>
      <p:sp>
        <p:nvSpPr>
          <p:cNvPr id="9" name="文本框 8"/>
          <p:cNvSpPr txBox="1"/>
          <p:nvPr/>
        </p:nvSpPr>
        <p:spPr>
          <a:xfrm>
            <a:off x="5592223" y="2051556"/>
            <a:ext cx="652743" cy="369332"/>
          </a:xfrm>
          <a:prstGeom prst="rect">
            <a:avLst/>
          </a:prstGeom>
          <a:noFill/>
        </p:spPr>
        <p:txBody>
          <a:bodyPr wrap="none" rtlCol="0">
            <a:spAutoFit/>
          </a:bodyPr>
          <a:lstStyle/>
          <a:p>
            <a:r>
              <a:rPr kumimoji="1" lang="en-US" altLang="zh-CN" smtClean="0"/>
              <a:t>4096</a:t>
            </a:r>
            <a:endParaRPr kumimoji="1" lang="zh-CN" altLang="en-US" dirty="0"/>
          </a:p>
        </p:txBody>
      </p:sp>
      <p:sp>
        <p:nvSpPr>
          <p:cNvPr id="10" name="文本框 9"/>
          <p:cNvSpPr txBox="1"/>
          <p:nvPr/>
        </p:nvSpPr>
        <p:spPr>
          <a:xfrm>
            <a:off x="6238939" y="2051556"/>
            <a:ext cx="652743" cy="369332"/>
          </a:xfrm>
          <a:prstGeom prst="rect">
            <a:avLst/>
          </a:prstGeom>
          <a:noFill/>
        </p:spPr>
        <p:txBody>
          <a:bodyPr wrap="none" rtlCol="0">
            <a:spAutoFit/>
          </a:bodyPr>
          <a:lstStyle/>
          <a:p>
            <a:r>
              <a:rPr kumimoji="1" lang="en-US" altLang="zh-CN" smtClean="0"/>
              <a:t>4096</a:t>
            </a:r>
            <a:endParaRPr kumimoji="1" lang="zh-CN" altLang="en-US" dirty="0"/>
          </a:p>
        </p:txBody>
      </p:sp>
      <p:sp>
        <p:nvSpPr>
          <p:cNvPr id="12"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Pair-wise</a:t>
            </a:r>
            <a:r>
              <a:rPr lang="zh-CN" altLang="en-US" sz="4400" dirty="0" smtClean="0"/>
              <a:t> </a:t>
            </a:r>
            <a:r>
              <a:rPr lang="en-US" altLang="zh-CN" sz="4400" dirty="0" smtClean="0"/>
              <a:t>Training</a:t>
            </a:r>
            <a:endParaRPr lang="zh-CN" altLang="en-US" sz="4400" dirty="0"/>
          </a:p>
        </p:txBody>
      </p:sp>
      <p:sp>
        <p:nvSpPr>
          <p:cNvPr id="13" name="文本框 12"/>
          <p:cNvSpPr txBox="1"/>
          <p:nvPr/>
        </p:nvSpPr>
        <p:spPr>
          <a:xfrm>
            <a:off x="1457164" y="1154172"/>
            <a:ext cx="6229672" cy="461665"/>
          </a:xfrm>
          <a:prstGeom prst="rect">
            <a:avLst/>
          </a:prstGeom>
          <a:noFill/>
        </p:spPr>
        <p:txBody>
          <a:bodyPr wrap="square" rtlCol="0">
            <a:spAutoFit/>
          </a:bodyPr>
          <a:lstStyle/>
          <a:p>
            <a:pPr algn="ctr"/>
            <a:r>
              <a:rPr kumimoji="1" lang="en-US" altLang="zh-CN" sz="2400" b="1" i="1" dirty="0" smtClean="0"/>
              <a:t>Siamese</a:t>
            </a:r>
            <a:r>
              <a:rPr kumimoji="1" lang="zh-CN" altLang="en-US" sz="2400" b="1" i="1" dirty="0" smtClean="0"/>
              <a:t> </a:t>
            </a:r>
            <a:r>
              <a:rPr kumimoji="1" lang="en-US" altLang="zh-CN" sz="2400" b="1" i="1" dirty="0"/>
              <a:t>network</a:t>
            </a:r>
            <a:r>
              <a:rPr kumimoji="1" lang="zh-CN" altLang="en-US" sz="2400" b="1" i="1" dirty="0"/>
              <a:t> </a:t>
            </a:r>
            <a:r>
              <a:rPr kumimoji="1" lang="en-US" altLang="zh-CN" sz="2400" dirty="0"/>
              <a:t>for</a:t>
            </a:r>
            <a:r>
              <a:rPr kumimoji="1" lang="zh-CN" altLang="en-US" sz="2400" dirty="0"/>
              <a:t> </a:t>
            </a:r>
            <a:r>
              <a:rPr kumimoji="1" lang="en-US" altLang="zh-CN" sz="2400" dirty="0"/>
              <a:t>binary</a:t>
            </a:r>
            <a:r>
              <a:rPr kumimoji="1" lang="zh-CN" altLang="en-US" sz="2400" dirty="0"/>
              <a:t> </a:t>
            </a:r>
            <a:r>
              <a:rPr kumimoji="1" lang="en-US" altLang="zh-CN" sz="2400" dirty="0"/>
              <a:t>pair</a:t>
            </a:r>
            <a:r>
              <a:rPr kumimoji="1" lang="zh-CN" altLang="en-US" sz="2400" dirty="0"/>
              <a:t> </a:t>
            </a:r>
            <a:r>
              <a:rPr kumimoji="1" lang="en-US" altLang="zh-CN" sz="2400" dirty="0" smtClean="0"/>
              <a:t>classification</a:t>
            </a:r>
            <a:endParaRPr kumimoji="1" lang="zh-CN" altLang="en-US" sz="2400" dirty="0"/>
          </a:p>
        </p:txBody>
      </p:sp>
    </p:spTree>
    <p:extLst>
      <p:ext uri="{BB962C8B-B14F-4D97-AF65-F5344CB8AC3E}">
        <p14:creationId xmlns:p14="http://schemas.microsoft.com/office/powerpoint/2010/main" val="1017565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5C7FCB7A-8DD7-463D-BAE6-9A1D5EAA5EB5}" type="slidenum">
              <a:rPr lang="zh-CN" altLang="en-US" smtClean="0"/>
              <a:t>9</a:t>
            </a:fld>
            <a:endParaRPr lang="zh-CN" altLang="en-US"/>
          </a:p>
        </p:txBody>
      </p:sp>
      <p:graphicFrame>
        <p:nvGraphicFramePr>
          <p:cNvPr id="18" name="表格 17"/>
          <p:cNvGraphicFramePr>
            <a:graphicFrameLocks noGrp="1"/>
          </p:cNvGraphicFramePr>
          <p:nvPr>
            <p:extLst>
              <p:ext uri="{D42A27DB-BD31-4B8C-83A1-F6EECF244321}">
                <p14:modId xmlns:p14="http://schemas.microsoft.com/office/powerpoint/2010/main" val="400000569"/>
              </p:ext>
            </p:extLst>
          </p:nvPr>
        </p:nvGraphicFramePr>
        <p:xfrm>
          <a:off x="622722" y="1687200"/>
          <a:ext cx="7908523" cy="1381760"/>
        </p:xfrm>
        <a:graphic>
          <a:graphicData uri="http://schemas.openxmlformats.org/drawingml/2006/table">
            <a:tbl>
              <a:tblPr firstRow="1" bandRow="1">
                <a:tableStyleId>{5C22544A-7EE6-4342-B048-85BDC9FD1C3A}</a:tableStyleId>
              </a:tblPr>
              <a:tblGrid>
                <a:gridCol w="1129789">
                  <a:extLst>
                    <a:ext uri="{9D8B030D-6E8A-4147-A177-3AD203B41FA5}">
                      <a16:colId xmlns:a16="http://schemas.microsoft.com/office/drawing/2014/main" val="20000"/>
                    </a:ext>
                  </a:extLst>
                </a:gridCol>
                <a:gridCol w="1129789">
                  <a:extLst>
                    <a:ext uri="{9D8B030D-6E8A-4147-A177-3AD203B41FA5}">
                      <a16:colId xmlns:a16="http://schemas.microsoft.com/office/drawing/2014/main" val="20001"/>
                    </a:ext>
                  </a:extLst>
                </a:gridCol>
                <a:gridCol w="1129789">
                  <a:extLst>
                    <a:ext uri="{9D8B030D-6E8A-4147-A177-3AD203B41FA5}">
                      <a16:colId xmlns:a16="http://schemas.microsoft.com/office/drawing/2014/main" val="20002"/>
                    </a:ext>
                  </a:extLst>
                </a:gridCol>
                <a:gridCol w="1129789">
                  <a:extLst>
                    <a:ext uri="{9D8B030D-6E8A-4147-A177-3AD203B41FA5}">
                      <a16:colId xmlns:a16="http://schemas.microsoft.com/office/drawing/2014/main" val="20003"/>
                    </a:ext>
                  </a:extLst>
                </a:gridCol>
                <a:gridCol w="1129789">
                  <a:extLst>
                    <a:ext uri="{9D8B030D-6E8A-4147-A177-3AD203B41FA5}">
                      <a16:colId xmlns:a16="http://schemas.microsoft.com/office/drawing/2014/main" val="20004"/>
                    </a:ext>
                  </a:extLst>
                </a:gridCol>
                <a:gridCol w="1129789">
                  <a:extLst>
                    <a:ext uri="{9D8B030D-6E8A-4147-A177-3AD203B41FA5}">
                      <a16:colId xmlns:a16="http://schemas.microsoft.com/office/drawing/2014/main" val="20005"/>
                    </a:ext>
                  </a:extLst>
                </a:gridCol>
                <a:gridCol w="1129789">
                  <a:extLst>
                    <a:ext uri="{9D8B030D-6E8A-4147-A177-3AD203B41FA5}">
                      <a16:colId xmlns:a16="http://schemas.microsoft.com/office/drawing/2014/main" val="20006"/>
                    </a:ext>
                  </a:extLst>
                </a:gridCol>
              </a:tblGrid>
              <a:tr h="370840">
                <a:tc>
                  <a:txBody>
                    <a:bodyPr/>
                    <a:lstStyle/>
                    <a:p>
                      <a:pPr algn="ctr"/>
                      <a:endParaRPr lang="zh-CN" altLang="en-US" dirty="0"/>
                    </a:p>
                  </a:txBody>
                  <a:tcPr anchor="ctr"/>
                </a:tc>
                <a:tc>
                  <a:txBody>
                    <a:bodyPr/>
                    <a:lstStyle/>
                    <a:p>
                      <a:pPr algn="ctr"/>
                      <a:r>
                        <a:rPr lang="en-US" altLang="zh-CN" dirty="0" smtClean="0"/>
                        <a:t>Random</a:t>
                      </a:r>
                      <a:r>
                        <a:rPr lang="zh-CN" altLang="en-US" dirty="0" smtClean="0"/>
                        <a:t> </a:t>
                      </a:r>
                      <a:r>
                        <a:rPr lang="en-US" altLang="zh-CN" dirty="0" smtClean="0"/>
                        <a:t>sampling</a:t>
                      </a:r>
                      <a:r>
                        <a:rPr lang="zh-CN" altLang="en-US" dirty="0" smtClean="0"/>
                        <a:t> </a:t>
                      </a:r>
                      <a:endParaRPr lang="zh-CN" altLang="en-US" dirty="0"/>
                    </a:p>
                  </a:txBody>
                  <a:tcPr anchor="ctr"/>
                </a:tc>
                <a:tc>
                  <a:txBody>
                    <a:bodyPr/>
                    <a:lstStyle/>
                    <a:p>
                      <a:pPr algn="ctr"/>
                      <a:r>
                        <a:rPr lang="en-US" altLang="zh-CN" dirty="0" smtClean="0"/>
                        <a:t>Direct</a:t>
                      </a:r>
                      <a:r>
                        <a:rPr lang="zh-CN" altLang="en-US" dirty="0" smtClean="0"/>
                        <a:t> </a:t>
                      </a:r>
                      <a:r>
                        <a:rPr lang="en-US" altLang="zh-CN" dirty="0" smtClean="0"/>
                        <a:t>matching</a:t>
                      </a:r>
                      <a:endParaRPr lang="zh-CN" altLang="en-US" dirty="0"/>
                    </a:p>
                  </a:txBody>
                  <a:tcPr anchor="ctr"/>
                </a:tc>
                <a:tc>
                  <a:txBody>
                    <a:bodyPr/>
                    <a:lstStyle/>
                    <a:p>
                      <a:pPr algn="ctr"/>
                      <a:r>
                        <a:rPr lang="en-US" altLang="zh-CN" dirty="0" smtClean="0"/>
                        <a:t>2-cycle</a:t>
                      </a:r>
                      <a:endParaRPr lang="zh-CN" altLang="en-US" dirty="0"/>
                    </a:p>
                  </a:txBody>
                  <a:tcPr anchor="ctr"/>
                </a:tc>
                <a:tc>
                  <a:txBody>
                    <a:bodyPr/>
                    <a:lstStyle/>
                    <a:p>
                      <a:pPr algn="ctr"/>
                      <a:r>
                        <a:rPr lang="en-US" altLang="zh-CN" dirty="0" smtClean="0"/>
                        <a:t>3-cycle</a:t>
                      </a:r>
                      <a:endParaRPr lang="zh-CN" altLang="en-US" dirty="0"/>
                    </a:p>
                  </a:txBody>
                  <a:tcPr anchor="ctr"/>
                </a:tc>
                <a:tc>
                  <a:txBody>
                    <a:bodyPr/>
                    <a:lstStyle/>
                    <a:p>
                      <a:pPr algn="ctr"/>
                      <a:r>
                        <a:rPr lang="en-US" altLang="zh-CN" dirty="0" smtClean="0"/>
                        <a:t>4-cycle</a:t>
                      </a:r>
                      <a:endParaRPr lang="zh-CN" altLang="en-US" dirty="0"/>
                    </a:p>
                  </a:txBody>
                  <a:tcPr anchor="ctr"/>
                </a:tc>
                <a:tc>
                  <a:txBody>
                    <a:bodyPr/>
                    <a:lstStyle/>
                    <a:p>
                      <a:pPr algn="ctr"/>
                      <a:r>
                        <a:rPr lang="en-US" altLang="zh-CN" dirty="0" smtClean="0"/>
                        <a:t>5-cycle</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en-US" altLang="zh-CN" dirty="0" smtClean="0"/>
                        <a:t>TP</a:t>
                      </a:r>
                      <a:r>
                        <a:rPr lang="zh-CN" altLang="en-US" dirty="0" smtClean="0"/>
                        <a:t> </a:t>
                      </a:r>
                      <a:r>
                        <a:rPr lang="en-US" altLang="zh-CN" dirty="0" smtClean="0"/>
                        <a:t>rate</a:t>
                      </a:r>
                      <a:endParaRPr lang="zh-CN" altLang="en-US" dirty="0"/>
                    </a:p>
                  </a:txBody>
                  <a:tcPr anchor="ctr"/>
                </a:tc>
                <a:tc>
                  <a:txBody>
                    <a:bodyPr/>
                    <a:lstStyle/>
                    <a:p>
                      <a:pPr algn="ctr"/>
                      <a:r>
                        <a:rPr lang="en-US" altLang="zh-CN" dirty="0" smtClean="0"/>
                        <a:t>10.0</a:t>
                      </a:r>
                      <a:endParaRPr lang="zh-CN" altLang="en-US" dirty="0"/>
                    </a:p>
                  </a:txBody>
                  <a:tcPr anchor="ctr"/>
                </a:tc>
                <a:tc>
                  <a:txBody>
                    <a:bodyPr/>
                    <a:lstStyle/>
                    <a:p>
                      <a:pPr algn="ctr"/>
                      <a:r>
                        <a:rPr lang="en-US" altLang="zh-CN" dirty="0" smtClean="0"/>
                        <a:t>59.0</a:t>
                      </a:r>
                      <a:endParaRPr lang="zh-CN" altLang="en-US" dirty="0"/>
                    </a:p>
                  </a:txBody>
                  <a:tcPr anchor="ctr"/>
                </a:tc>
                <a:tc>
                  <a:txBody>
                    <a:bodyPr/>
                    <a:lstStyle/>
                    <a:p>
                      <a:pPr algn="ctr"/>
                      <a:r>
                        <a:rPr lang="en-US" altLang="zh-CN" dirty="0" smtClean="0"/>
                        <a:t>73.8</a:t>
                      </a:r>
                      <a:endParaRPr lang="zh-CN" altLang="en-US" dirty="0"/>
                    </a:p>
                  </a:txBody>
                  <a:tcPr anchor="ctr"/>
                </a:tc>
                <a:tc>
                  <a:txBody>
                    <a:bodyPr/>
                    <a:lstStyle/>
                    <a:p>
                      <a:pPr algn="ctr"/>
                      <a:r>
                        <a:rPr lang="en-US" altLang="zh-CN" dirty="0" smtClean="0"/>
                        <a:t>82.9</a:t>
                      </a:r>
                      <a:endParaRPr lang="zh-CN" altLang="en-US" dirty="0"/>
                    </a:p>
                  </a:txBody>
                  <a:tcPr anchor="ctr"/>
                </a:tc>
                <a:tc>
                  <a:txBody>
                    <a:bodyPr/>
                    <a:lstStyle/>
                    <a:p>
                      <a:pPr algn="ctr"/>
                      <a:r>
                        <a:rPr lang="en-US" altLang="zh-CN" dirty="0" smtClean="0">
                          <a:solidFill>
                            <a:srgbClr val="FF0000"/>
                          </a:solidFill>
                        </a:rPr>
                        <a:t>83.0</a:t>
                      </a:r>
                      <a:endParaRPr lang="zh-CN" altLang="en-US" dirty="0">
                        <a:solidFill>
                          <a:srgbClr val="FF0000"/>
                        </a:solidFill>
                      </a:endParaRPr>
                    </a:p>
                  </a:txBody>
                  <a:tcPr anchor="ctr"/>
                </a:tc>
                <a:tc>
                  <a:txBody>
                    <a:bodyPr/>
                    <a:lstStyle/>
                    <a:p>
                      <a:pPr algn="ctr"/>
                      <a:r>
                        <a:rPr lang="en-US" altLang="zh-CN" dirty="0" smtClean="0"/>
                        <a:t>81.7</a:t>
                      </a:r>
                      <a:endParaRPr lang="zh-CN" altLang="en-US" dirty="0"/>
                    </a:p>
                  </a:txBody>
                  <a:tcPr anchor="ctr"/>
                </a:tc>
                <a:extLst>
                  <a:ext uri="{0D108BD9-81ED-4DB2-BD59-A6C34878D82A}">
                    <a16:rowId xmlns:a16="http://schemas.microsoft.com/office/drawing/2014/main" val="10001"/>
                  </a:ext>
                </a:extLst>
              </a:tr>
              <a:tr h="370840">
                <a:tc>
                  <a:txBody>
                    <a:bodyPr/>
                    <a:lstStyle/>
                    <a:p>
                      <a:pPr algn="ctr"/>
                      <a:r>
                        <a:rPr lang="en-US" altLang="zh-CN" dirty="0" smtClean="0"/>
                        <a:t>Accuracy</a:t>
                      </a:r>
                      <a:endParaRPr lang="zh-CN" altLang="en-US" dirty="0"/>
                    </a:p>
                  </a:txBody>
                  <a:tcPr anchor="ctr"/>
                </a:tc>
                <a:tc>
                  <a:txBody>
                    <a:bodyPr/>
                    <a:lstStyle/>
                    <a:p>
                      <a:pPr algn="ctr"/>
                      <a:r>
                        <a:rPr lang="en-US" altLang="zh-CN" dirty="0" smtClean="0"/>
                        <a:t>73.7</a:t>
                      </a:r>
                      <a:endParaRPr lang="zh-CN" altLang="en-US" dirty="0"/>
                    </a:p>
                  </a:txBody>
                  <a:tcPr anchor="ctr"/>
                </a:tc>
                <a:tc>
                  <a:txBody>
                    <a:bodyPr/>
                    <a:lstStyle/>
                    <a:p>
                      <a:pPr algn="ctr"/>
                      <a:r>
                        <a:rPr lang="en-US" altLang="zh-CN" dirty="0" smtClean="0"/>
                        <a:t>78.0</a:t>
                      </a:r>
                      <a:endParaRPr lang="zh-CN" altLang="en-US" dirty="0"/>
                    </a:p>
                  </a:txBody>
                  <a:tcPr anchor="ctr"/>
                </a:tc>
                <a:tc>
                  <a:txBody>
                    <a:bodyPr/>
                    <a:lstStyle/>
                    <a:p>
                      <a:pPr algn="ctr"/>
                      <a:r>
                        <a:rPr lang="en-US" altLang="zh-CN" dirty="0" smtClean="0"/>
                        <a:t>79.9</a:t>
                      </a:r>
                      <a:endParaRPr lang="zh-CN" altLang="en-US" dirty="0"/>
                    </a:p>
                  </a:txBody>
                  <a:tcPr anchor="ctr"/>
                </a:tc>
                <a:tc>
                  <a:txBody>
                    <a:bodyPr/>
                    <a:lstStyle/>
                    <a:p>
                      <a:pPr algn="ctr"/>
                      <a:r>
                        <a:rPr lang="en-US" altLang="zh-CN" dirty="0" smtClean="0"/>
                        <a:t>80.5</a:t>
                      </a:r>
                      <a:endParaRPr lang="zh-CN" altLang="en-US" dirty="0"/>
                    </a:p>
                  </a:txBody>
                  <a:tcPr anchor="ctr"/>
                </a:tc>
                <a:tc>
                  <a:txBody>
                    <a:bodyPr/>
                    <a:lstStyle/>
                    <a:p>
                      <a:pPr algn="ctr"/>
                      <a:r>
                        <a:rPr lang="en-US" altLang="zh-CN" dirty="0" smtClean="0">
                          <a:solidFill>
                            <a:srgbClr val="FF0000"/>
                          </a:solidFill>
                        </a:rPr>
                        <a:t>80.9</a:t>
                      </a:r>
                      <a:endParaRPr lang="zh-CN" altLang="en-US" dirty="0">
                        <a:solidFill>
                          <a:srgbClr val="FF0000"/>
                        </a:solidFill>
                      </a:endParaRPr>
                    </a:p>
                  </a:txBody>
                  <a:tcPr anchor="ctr"/>
                </a:tc>
                <a:tc>
                  <a:txBody>
                    <a:bodyPr/>
                    <a:lstStyle/>
                    <a:p>
                      <a:pPr algn="ctr"/>
                      <a:r>
                        <a:rPr lang="en-US" altLang="zh-CN" dirty="0" smtClean="0"/>
                        <a:t>80.2</a:t>
                      </a:r>
                      <a:endParaRPr lang="zh-CN" altLang="en-US" dirty="0"/>
                    </a:p>
                  </a:txBody>
                  <a:tcPr anchor="ctr"/>
                </a:tc>
                <a:extLst>
                  <a:ext uri="{0D108BD9-81ED-4DB2-BD59-A6C34878D82A}">
                    <a16:rowId xmlns:a16="http://schemas.microsoft.com/office/drawing/2014/main" val="10002"/>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018186733"/>
              </p:ext>
            </p:extLst>
          </p:nvPr>
        </p:nvGraphicFramePr>
        <p:xfrm>
          <a:off x="1118702" y="4309781"/>
          <a:ext cx="6906591" cy="1257659"/>
        </p:xfrm>
        <a:graphic>
          <a:graphicData uri="http://schemas.openxmlformats.org/drawingml/2006/table">
            <a:tbl>
              <a:tblPr firstRow="1" bandRow="1">
                <a:tableStyleId>{5C22544A-7EE6-4342-B048-85BDC9FD1C3A}</a:tableStyleId>
              </a:tblPr>
              <a:tblGrid>
                <a:gridCol w="1145949">
                  <a:extLst>
                    <a:ext uri="{9D8B030D-6E8A-4147-A177-3AD203B41FA5}">
                      <a16:colId xmlns:a16="http://schemas.microsoft.com/office/drawing/2014/main" val="20000"/>
                    </a:ext>
                  </a:extLst>
                </a:gridCol>
                <a:gridCol w="1920214">
                  <a:extLst>
                    <a:ext uri="{9D8B030D-6E8A-4147-A177-3AD203B41FA5}">
                      <a16:colId xmlns:a16="http://schemas.microsoft.com/office/drawing/2014/main" val="20001"/>
                    </a:ext>
                  </a:extLst>
                </a:gridCol>
                <a:gridCol w="1920214">
                  <a:extLst>
                    <a:ext uri="{9D8B030D-6E8A-4147-A177-3AD203B41FA5}">
                      <a16:colId xmlns:a16="http://schemas.microsoft.com/office/drawing/2014/main" val="20002"/>
                    </a:ext>
                  </a:extLst>
                </a:gridCol>
                <a:gridCol w="1920214">
                  <a:extLst>
                    <a:ext uri="{9D8B030D-6E8A-4147-A177-3AD203B41FA5}">
                      <a16:colId xmlns:a16="http://schemas.microsoft.com/office/drawing/2014/main" val="20003"/>
                    </a:ext>
                  </a:extLst>
                </a:gridCol>
              </a:tblGrid>
              <a:tr h="517873">
                <a:tc>
                  <a:txBody>
                    <a:bodyPr/>
                    <a:lstStyle/>
                    <a:p>
                      <a:pPr algn="ctr"/>
                      <a:endParaRPr lang="zh-CN" altLang="en-US" dirty="0"/>
                    </a:p>
                  </a:txBody>
                  <a:tcPr anchor="ctr"/>
                </a:tc>
                <a:tc>
                  <a:txBody>
                    <a:bodyPr/>
                    <a:lstStyle/>
                    <a:p>
                      <a:pPr algn="ctr"/>
                      <a:r>
                        <a:rPr lang="en-US" altLang="zh-CN" dirty="0" smtClean="0"/>
                        <a:t>Random</a:t>
                      </a:r>
                      <a:r>
                        <a:rPr lang="zh-CN" altLang="en-US" dirty="0" smtClean="0"/>
                        <a:t> </a:t>
                      </a:r>
                      <a:r>
                        <a:rPr lang="en-US" altLang="zh-CN" dirty="0" smtClean="0"/>
                        <a:t>sampling</a:t>
                      </a:r>
                      <a:r>
                        <a:rPr lang="zh-CN" altLang="en-US" dirty="0" smtClean="0"/>
                        <a:t> </a:t>
                      </a:r>
                      <a:endParaRPr lang="zh-CN" altLang="en-US" dirty="0"/>
                    </a:p>
                  </a:txBody>
                  <a:tcPr anchor="ctr"/>
                </a:tc>
                <a:tc>
                  <a:txBody>
                    <a:bodyPr/>
                    <a:lstStyle/>
                    <a:p>
                      <a:pPr algn="ctr"/>
                      <a:r>
                        <a:rPr lang="en-US" altLang="zh-CN" dirty="0" smtClean="0"/>
                        <a:t>Original</a:t>
                      </a:r>
                      <a:r>
                        <a:rPr lang="zh-CN" altLang="en-US" dirty="0" smtClean="0"/>
                        <a:t> </a:t>
                      </a:r>
                      <a:r>
                        <a:rPr lang="en-US" altLang="zh-CN" dirty="0" smtClean="0"/>
                        <a:t>distance</a:t>
                      </a:r>
                      <a:endParaRPr lang="zh-CN" altLang="en-US" dirty="0"/>
                    </a:p>
                  </a:txBody>
                  <a:tcPr anchor="ctr"/>
                </a:tc>
                <a:tc>
                  <a:txBody>
                    <a:bodyPr/>
                    <a:lstStyle/>
                    <a:p>
                      <a:pPr algn="ctr"/>
                      <a:r>
                        <a:rPr lang="en-US" altLang="zh-CN" dirty="0" smtClean="0"/>
                        <a:t>Geodesic</a:t>
                      </a:r>
                      <a:r>
                        <a:rPr lang="zh-CN" altLang="en-US" dirty="0" smtClean="0"/>
                        <a:t> </a:t>
                      </a:r>
                      <a:r>
                        <a:rPr lang="en-US" altLang="zh-CN" dirty="0" smtClean="0"/>
                        <a:t>distance</a:t>
                      </a:r>
                      <a:endParaRPr lang="zh-CN" altLang="en-US" dirty="0"/>
                    </a:p>
                  </a:txBody>
                  <a:tcPr anchor="ctr"/>
                </a:tc>
                <a:extLst>
                  <a:ext uri="{0D108BD9-81ED-4DB2-BD59-A6C34878D82A}">
                    <a16:rowId xmlns:a16="http://schemas.microsoft.com/office/drawing/2014/main" val="10000"/>
                  </a:ext>
                </a:extLst>
              </a:tr>
              <a:tr h="369893">
                <a:tc>
                  <a:txBody>
                    <a:bodyPr/>
                    <a:lstStyle/>
                    <a:p>
                      <a:pPr algn="ctr"/>
                      <a:r>
                        <a:rPr lang="en-US" altLang="zh-CN" dirty="0" smtClean="0"/>
                        <a:t>TN</a:t>
                      </a:r>
                      <a:r>
                        <a:rPr lang="zh-CN" altLang="en-US" dirty="0" smtClean="0"/>
                        <a:t> </a:t>
                      </a:r>
                      <a:r>
                        <a:rPr lang="en-US" altLang="zh-CN" dirty="0" smtClean="0"/>
                        <a:t>rate</a:t>
                      </a:r>
                      <a:endParaRPr lang="zh-CN" altLang="en-US" dirty="0"/>
                    </a:p>
                  </a:txBody>
                  <a:tcPr anchor="ctr"/>
                </a:tc>
                <a:tc>
                  <a:txBody>
                    <a:bodyPr/>
                    <a:lstStyle/>
                    <a:p>
                      <a:pPr algn="ctr"/>
                      <a:r>
                        <a:rPr lang="en-US" altLang="zh-CN" dirty="0" smtClean="0"/>
                        <a:t>90.0</a:t>
                      </a:r>
                      <a:endParaRPr lang="zh-CN" altLang="en-US" dirty="0"/>
                    </a:p>
                  </a:txBody>
                  <a:tcPr anchor="ctr"/>
                </a:tc>
                <a:tc>
                  <a:txBody>
                    <a:bodyPr/>
                    <a:lstStyle/>
                    <a:p>
                      <a:pPr algn="ctr"/>
                      <a:r>
                        <a:rPr lang="en-US" altLang="zh-CN" dirty="0" smtClean="0">
                          <a:solidFill>
                            <a:srgbClr val="FF0000"/>
                          </a:solidFill>
                        </a:rPr>
                        <a:t>95.5</a:t>
                      </a:r>
                      <a:endParaRPr lang="zh-CN" altLang="en-US" dirty="0">
                        <a:solidFill>
                          <a:srgbClr val="FF0000"/>
                        </a:solidFill>
                      </a:endParaRPr>
                    </a:p>
                  </a:txBody>
                  <a:tcPr anchor="ctr"/>
                </a:tc>
                <a:tc>
                  <a:txBody>
                    <a:bodyPr/>
                    <a:lstStyle/>
                    <a:p>
                      <a:pPr algn="ctr"/>
                      <a:r>
                        <a:rPr lang="en-US" altLang="zh-CN" dirty="0" smtClean="0"/>
                        <a:t>91.0</a:t>
                      </a:r>
                      <a:endParaRPr lang="zh-CN" altLang="en-US" dirty="0"/>
                    </a:p>
                  </a:txBody>
                  <a:tcPr anchor="ctr"/>
                </a:tc>
                <a:extLst>
                  <a:ext uri="{0D108BD9-81ED-4DB2-BD59-A6C34878D82A}">
                    <a16:rowId xmlns:a16="http://schemas.microsoft.com/office/drawing/2014/main" val="10001"/>
                  </a:ext>
                </a:extLst>
              </a:tr>
              <a:tr h="369893">
                <a:tc>
                  <a:txBody>
                    <a:bodyPr/>
                    <a:lstStyle/>
                    <a:p>
                      <a:pPr algn="ctr"/>
                      <a:r>
                        <a:rPr lang="en-US" altLang="zh-CN" dirty="0" smtClean="0"/>
                        <a:t>Accuracy</a:t>
                      </a:r>
                      <a:endParaRPr lang="zh-CN" altLang="en-US" dirty="0"/>
                    </a:p>
                  </a:txBody>
                  <a:tcPr anchor="ctr"/>
                </a:tc>
                <a:tc>
                  <a:txBody>
                    <a:bodyPr/>
                    <a:lstStyle/>
                    <a:p>
                      <a:pPr algn="ctr"/>
                      <a:r>
                        <a:rPr lang="en-US" altLang="zh-CN" dirty="0" smtClean="0"/>
                        <a:t>83.8</a:t>
                      </a:r>
                      <a:endParaRPr lang="zh-CN" altLang="en-US" dirty="0"/>
                    </a:p>
                  </a:txBody>
                  <a:tcPr anchor="ctr"/>
                </a:tc>
                <a:tc>
                  <a:txBody>
                    <a:bodyPr/>
                    <a:lstStyle/>
                    <a:p>
                      <a:pPr algn="ctr"/>
                      <a:r>
                        <a:rPr lang="en-US" altLang="zh-CN" dirty="0" smtClean="0"/>
                        <a:t>68.3</a:t>
                      </a:r>
                      <a:endParaRPr lang="zh-CN" altLang="en-US" dirty="0"/>
                    </a:p>
                  </a:txBody>
                  <a:tcPr anchor="ctr"/>
                </a:tc>
                <a:tc>
                  <a:txBody>
                    <a:bodyPr/>
                    <a:lstStyle/>
                    <a:p>
                      <a:pPr algn="ctr"/>
                      <a:r>
                        <a:rPr lang="en-US" altLang="zh-CN" dirty="0" smtClean="0">
                          <a:solidFill>
                            <a:srgbClr val="FF0000"/>
                          </a:solidFill>
                        </a:rPr>
                        <a:t>85.2</a:t>
                      </a:r>
                      <a:endParaRPr lang="zh-CN" altLang="en-US" dirty="0">
                        <a:solidFill>
                          <a:srgbClr val="FF0000"/>
                        </a:solidFill>
                      </a:endParaRPr>
                    </a:p>
                  </a:txBody>
                  <a:tcPr anchor="ctr"/>
                </a:tc>
                <a:extLst>
                  <a:ext uri="{0D108BD9-81ED-4DB2-BD59-A6C34878D82A}">
                    <a16:rowId xmlns:a16="http://schemas.microsoft.com/office/drawing/2014/main" val="10002"/>
                  </a:ext>
                </a:extLst>
              </a:tr>
            </a:tbl>
          </a:graphicData>
        </a:graphic>
      </p:graphicFrame>
      <p:cxnSp>
        <p:nvCxnSpPr>
          <p:cNvPr id="6" name="直线箭头连接符 5"/>
          <p:cNvCxnSpPr/>
          <p:nvPr/>
        </p:nvCxnSpPr>
        <p:spPr>
          <a:xfrm>
            <a:off x="5148064" y="5639448"/>
            <a:ext cx="0" cy="3725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16068" y="6011996"/>
            <a:ext cx="1463991" cy="369332"/>
          </a:xfrm>
          <a:prstGeom prst="rect">
            <a:avLst/>
          </a:prstGeom>
          <a:noFill/>
        </p:spPr>
        <p:txBody>
          <a:bodyPr wrap="none" rtlCol="0">
            <a:spAutoFit/>
          </a:bodyPr>
          <a:lstStyle/>
          <a:p>
            <a:pPr algn="ctr"/>
            <a:r>
              <a:rPr kumimoji="1" lang="en-US" altLang="zh-CN" dirty="0" smtClean="0"/>
              <a:t>Easy</a:t>
            </a:r>
            <a:r>
              <a:rPr kumimoji="1" lang="zh-CN" altLang="en-US" dirty="0" smtClean="0"/>
              <a:t> </a:t>
            </a:r>
            <a:r>
              <a:rPr kumimoji="1" lang="en-US" altLang="zh-CN" dirty="0" smtClean="0"/>
              <a:t>samples</a:t>
            </a:r>
            <a:endParaRPr kumimoji="1" lang="zh-CN" altLang="en-US" dirty="0"/>
          </a:p>
        </p:txBody>
      </p:sp>
      <p:cxnSp>
        <p:nvCxnSpPr>
          <p:cNvPr id="13" name="直线箭头连接符 12"/>
          <p:cNvCxnSpPr/>
          <p:nvPr/>
        </p:nvCxnSpPr>
        <p:spPr>
          <a:xfrm>
            <a:off x="7080365" y="5639448"/>
            <a:ext cx="0" cy="3725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334808" y="6011996"/>
            <a:ext cx="1491114" cy="369332"/>
          </a:xfrm>
          <a:prstGeom prst="rect">
            <a:avLst/>
          </a:prstGeom>
          <a:noFill/>
        </p:spPr>
        <p:txBody>
          <a:bodyPr wrap="none" rtlCol="0">
            <a:spAutoFit/>
          </a:bodyPr>
          <a:lstStyle/>
          <a:p>
            <a:pPr algn="ctr"/>
            <a:r>
              <a:rPr kumimoji="1" lang="en-US" altLang="zh-CN" dirty="0" smtClean="0"/>
              <a:t>Hard</a:t>
            </a:r>
            <a:r>
              <a:rPr kumimoji="1" lang="zh-CN" altLang="en-US" dirty="0" smtClean="0"/>
              <a:t> </a:t>
            </a:r>
            <a:r>
              <a:rPr kumimoji="1" lang="en-US" altLang="zh-CN" dirty="0" smtClean="0"/>
              <a:t>samples</a:t>
            </a:r>
            <a:endParaRPr kumimoji="1" lang="zh-CN" altLang="en-US" dirty="0"/>
          </a:p>
        </p:txBody>
      </p:sp>
      <p:sp>
        <p:nvSpPr>
          <p:cNvPr id="15" name="TextBox 1"/>
          <p:cNvSpPr txBox="1"/>
          <p:nvPr/>
        </p:nvSpPr>
        <p:spPr>
          <a:xfrm>
            <a:off x="0" y="260648"/>
            <a:ext cx="9144000" cy="769441"/>
          </a:xfrm>
          <a:prstGeom prst="rect">
            <a:avLst/>
          </a:prstGeom>
          <a:noFill/>
        </p:spPr>
        <p:txBody>
          <a:bodyPr wrap="square" rtlCol="0">
            <a:spAutoFit/>
          </a:bodyPr>
          <a:lstStyle/>
          <a:p>
            <a:pPr algn="ctr"/>
            <a:r>
              <a:rPr lang="en-US" altLang="zh-CN" sz="4400" dirty="0" smtClean="0"/>
              <a:t>Controlled</a:t>
            </a:r>
            <a:r>
              <a:rPr lang="zh-CN" altLang="en-US" sz="4400" dirty="0" smtClean="0"/>
              <a:t> </a:t>
            </a:r>
            <a:r>
              <a:rPr lang="en-US" altLang="zh-CN" sz="4400" dirty="0" smtClean="0"/>
              <a:t>Experiments</a:t>
            </a:r>
            <a:r>
              <a:rPr lang="zh-CN" altLang="en-US" sz="4400" dirty="0" smtClean="0"/>
              <a:t> </a:t>
            </a:r>
            <a:r>
              <a:rPr lang="en-US" altLang="zh-CN" sz="4400" dirty="0" smtClean="0"/>
              <a:t>(CIFAR-10)</a:t>
            </a:r>
            <a:endParaRPr lang="zh-CN" altLang="en-US" sz="4400" dirty="0"/>
          </a:p>
        </p:txBody>
      </p:sp>
      <p:sp>
        <p:nvSpPr>
          <p:cNvPr id="16" name="TextBox 2"/>
          <p:cNvSpPr txBox="1"/>
          <p:nvPr/>
        </p:nvSpPr>
        <p:spPr>
          <a:xfrm>
            <a:off x="215516" y="1153617"/>
            <a:ext cx="8712968" cy="523220"/>
          </a:xfrm>
          <a:prstGeom prst="rect">
            <a:avLst/>
          </a:prstGeom>
          <a:noFill/>
        </p:spPr>
        <p:txBody>
          <a:bodyPr wrap="square" rtlCol="0">
            <a:spAutoFit/>
          </a:bodyPr>
          <a:lstStyle/>
          <a:p>
            <a:pPr marL="457200" indent="-457200">
              <a:buFont typeface="Arial" charset="0"/>
              <a:buChar char="•"/>
            </a:pPr>
            <a:r>
              <a:rPr lang="en-US" altLang="zh-CN" sz="2800" dirty="0" smtClean="0"/>
              <a:t>Evaluation</a:t>
            </a:r>
            <a:r>
              <a:rPr lang="zh-CN" altLang="en-US" sz="2800" dirty="0" smtClean="0"/>
              <a:t> </a:t>
            </a:r>
            <a:r>
              <a:rPr lang="en-US" altLang="zh-CN" sz="2800" dirty="0" smtClean="0"/>
              <a:t>on</a:t>
            </a:r>
            <a:r>
              <a:rPr lang="zh-CN" altLang="en-US" sz="2800" dirty="0" smtClean="0"/>
              <a:t> </a:t>
            </a:r>
            <a:r>
              <a:rPr lang="en-US" altLang="zh-CN" sz="2800" dirty="0" smtClean="0"/>
              <a:t>positive</a:t>
            </a:r>
            <a:r>
              <a:rPr lang="zh-CN" altLang="en-US" sz="2800" dirty="0" smtClean="0"/>
              <a:t> </a:t>
            </a:r>
            <a:r>
              <a:rPr lang="en-US" altLang="zh-CN" sz="2800" dirty="0" smtClean="0"/>
              <a:t>mining</a:t>
            </a:r>
            <a:endParaRPr lang="en-US" altLang="zh-CN" sz="2800" dirty="0"/>
          </a:p>
        </p:txBody>
      </p:sp>
      <p:sp>
        <p:nvSpPr>
          <p:cNvPr id="17" name="TextBox 2"/>
          <p:cNvSpPr txBox="1"/>
          <p:nvPr/>
        </p:nvSpPr>
        <p:spPr>
          <a:xfrm>
            <a:off x="215513" y="3752350"/>
            <a:ext cx="8712968" cy="523220"/>
          </a:xfrm>
          <a:prstGeom prst="rect">
            <a:avLst/>
          </a:prstGeom>
          <a:noFill/>
        </p:spPr>
        <p:txBody>
          <a:bodyPr wrap="square" rtlCol="0">
            <a:spAutoFit/>
          </a:bodyPr>
          <a:lstStyle/>
          <a:p>
            <a:pPr marL="457200" indent="-457200">
              <a:buFont typeface="Arial" charset="0"/>
              <a:buChar char="•"/>
            </a:pPr>
            <a:r>
              <a:rPr lang="en-US" altLang="zh-CN" sz="2800" dirty="0" smtClean="0"/>
              <a:t>Evaluation</a:t>
            </a:r>
            <a:r>
              <a:rPr lang="zh-CN" altLang="en-US" sz="2800" dirty="0" smtClean="0"/>
              <a:t> </a:t>
            </a:r>
            <a:r>
              <a:rPr lang="en-US" altLang="zh-CN" sz="2800" dirty="0" smtClean="0"/>
              <a:t>on</a:t>
            </a:r>
            <a:r>
              <a:rPr lang="zh-CN" altLang="en-US" sz="2800" dirty="0" smtClean="0"/>
              <a:t> </a:t>
            </a:r>
            <a:r>
              <a:rPr lang="en-US" altLang="zh-CN" sz="2800" dirty="0" smtClean="0"/>
              <a:t>negative</a:t>
            </a:r>
            <a:r>
              <a:rPr lang="zh-CN" altLang="en-US" sz="2800" dirty="0" smtClean="0"/>
              <a:t> </a:t>
            </a:r>
            <a:r>
              <a:rPr lang="en-US" altLang="zh-CN" sz="2800" dirty="0" smtClean="0"/>
              <a:t>mining</a:t>
            </a:r>
            <a:endParaRPr lang="en-US" altLang="zh-CN" sz="2800" dirty="0"/>
          </a:p>
        </p:txBody>
      </p:sp>
      <p:sp>
        <p:nvSpPr>
          <p:cNvPr id="10" name="圆角矩形 9"/>
          <p:cNvSpPr/>
          <p:nvPr/>
        </p:nvSpPr>
        <p:spPr>
          <a:xfrm>
            <a:off x="1949662" y="3140968"/>
            <a:ext cx="5244670" cy="4445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i="1" dirty="0">
                <a:latin typeface="Calibri" charset="0"/>
                <a:ea typeface="Calibri" charset="0"/>
                <a:cs typeface="Calibri" charset="0"/>
              </a:rPr>
              <a:t>A</a:t>
            </a:r>
            <a:r>
              <a:rPr kumimoji="1" lang="en-US" altLang="zh-CN" i="1" dirty="0" smtClean="0">
                <a:latin typeface="Calibri" charset="0"/>
                <a:ea typeface="Calibri" charset="0"/>
                <a:cs typeface="Calibri" charset="0"/>
              </a:rPr>
              <a:t>ccurate</a:t>
            </a:r>
            <a:r>
              <a:rPr kumimoji="1" lang="zh-CN" altLang="en-US" i="1" dirty="0" smtClean="0">
                <a:latin typeface="Calibri" charset="0"/>
                <a:ea typeface="Calibri" charset="0"/>
                <a:cs typeface="Calibri" charset="0"/>
              </a:rPr>
              <a:t> </a:t>
            </a:r>
            <a:r>
              <a:rPr kumimoji="1" lang="en-US" altLang="zh-CN" i="1" dirty="0" smtClean="0">
                <a:latin typeface="Calibri" charset="0"/>
                <a:ea typeface="Calibri" charset="0"/>
                <a:cs typeface="Calibri" charset="0"/>
              </a:rPr>
              <a:t>positive</a:t>
            </a:r>
            <a:r>
              <a:rPr kumimoji="1" lang="zh-CN" altLang="en-US" i="1" dirty="0" smtClean="0">
                <a:latin typeface="Calibri" charset="0"/>
                <a:ea typeface="Calibri" charset="0"/>
                <a:cs typeface="Calibri" charset="0"/>
              </a:rPr>
              <a:t> </a:t>
            </a:r>
            <a:r>
              <a:rPr kumimoji="1" lang="en-US" altLang="zh-CN" i="1" dirty="0" smtClean="0">
                <a:latin typeface="Calibri" charset="0"/>
                <a:ea typeface="Calibri" charset="0"/>
                <a:cs typeface="Calibri" charset="0"/>
              </a:rPr>
              <a:t>pairs</a:t>
            </a:r>
            <a:r>
              <a:rPr kumimoji="1" lang="zh-CN" altLang="en-US" i="1" dirty="0" smtClean="0">
                <a:latin typeface="Calibri" charset="0"/>
                <a:ea typeface="Calibri" charset="0"/>
                <a:cs typeface="Calibri" charset="0"/>
              </a:rPr>
              <a:t> </a:t>
            </a:r>
            <a:r>
              <a:rPr kumimoji="1" lang="en-US" altLang="zh-CN" i="1" dirty="0" smtClean="0">
                <a:latin typeface="Calibri" charset="0"/>
                <a:ea typeface="Calibri" charset="0"/>
                <a:cs typeface="Calibri" charset="0"/>
              </a:rPr>
              <a:t>&amp;</a:t>
            </a:r>
            <a:r>
              <a:rPr kumimoji="1" lang="zh-CN" altLang="en-US" i="1" dirty="0" smtClean="0">
                <a:latin typeface="Calibri" charset="0"/>
                <a:ea typeface="Calibri" charset="0"/>
                <a:cs typeface="Calibri" charset="0"/>
              </a:rPr>
              <a:t> </a:t>
            </a:r>
            <a:r>
              <a:rPr kumimoji="1" lang="en-US" altLang="zh-CN" i="1" dirty="0">
                <a:latin typeface="Calibri" charset="0"/>
                <a:ea typeface="Calibri" charset="0"/>
                <a:cs typeface="Calibri" charset="0"/>
              </a:rPr>
              <a:t>Better</a:t>
            </a:r>
            <a:r>
              <a:rPr kumimoji="1" lang="zh-CN" altLang="en-US" i="1" dirty="0">
                <a:latin typeface="Calibri" charset="0"/>
                <a:ea typeface="Calibri" charset="0"/>
                <a:cs typeface="Calibri" charset="0"/>
              </a:rPr>
              <a:t> </a:t>
            </a:r>
            <a:r>
              <a:rPr kumimoji="1" lang="en-US" altLang="zh-CN" i="1" dirty="0">
                <a:latin typeface="Calibri" charset="0"/>
                <a:ea typeface="Calibri" charset="0"/>
                <a:cs typeface="Calibri" charset="0"/>
              </a:rPr>
              <a:t>CNN</a:t>
            </a:r>
            <a:r>
              <a:rPr kumimoji="1" lang="zh-CN" altLang="en-US" i="1" dirty="0">
                <a:latin typeface="Calibri" charset="0"/>
                <a:ea typeface="Calibri" charset="0"/>
                <a:cs typeface="Calibri" charset="0"/>
              </a:rPr>
              <a:t> </a:t>
            </a:r>
            <a:r>
              <a:rPr kumimoji="1" lang="en-US" altLang="zh-CN" i="1" dirty="0" smtClean="0">
                <a:latin typeface="Calibri" charset="0"/>
                <a:ea typeface="Calibri" charset="0"/>
                <a:cs typeface="Calibri" charset="0"/>
              </a:rPr>
              <a:t>representations</a:t>
            </a:r>
            <a:endParaRPr kumimoji="1" lang="zh-CN" altLang="en-US" i="1" dirty="0">
              <a:latin typeface="Calibri" charset="0"/>
              <a:ea typeface="Calibri" charset="0"/>
              <a:cs typeface="Calibri" charset="0"/>
            </a:endParaRPr>
          </a:p>
        </p:txBody>
      </p:sp>
    </p:spTree>
    <p:extLst>
      <p:ext uri="{BB962C8B-B14F-4D97-AF65-F5344CB8AC3E}">
        <p14:creationId xmlns:p14="http://schemas.microsoft.com/office/powerpoint/2010/main" val="12865983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13361</TotalTime>
  <Words>2031</Words>
  <Application>Microsoft Office PowerPoint</Application>
  <PresentationFormat>On-screen Show (4:3)</PresentationFormat>
  <Paragraphs>271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宋体</vt:lpstr>
      <vt:lpstr>Arial</vt:lpstr>
      <vt:lpstr>Calibri</vt:lpstr>
      <vt:lpstr>Calibri Light</vt:lpstr>
      <vt:lpstr>Times</vt:lpstr>
      <vt:lpstr>Wingdings</vt:lpstr>
      <vt:lpstr>Office 主题​​</vt:lpstr>
      <vt:lpstr>Unsupervised Visual Representation Learning by Graph-based Consistent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Lidong</dc:creator>
  <cp:lastModifiedBy>Huang Jia-Bin</cp:lastModifiedBy>
  <cp:revision>517</cp:revision>
  <dcterms:created xsi:type="dcterms:W3CDTF">2015-06-27T13:10:41Z</dcterms:created>
  <dcterms:modified xsi:type="dcterms:W3CDTF">2016-11-05T20:12:57Z</dcterms:modified>
</cp:coreProperties>
</file>